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5"/>
  </p:notesMasterIdLst>
  <p:sldIdLst>
    <p:sldId id="256" r:id="rId2"/>
    <p:sldId id="389" r:id="rId3"/>
    <p:sldId id="494" r:id="rId4"/>
    <p:sldId id="495" r:id="rId5"/>
    <p:sldId id="390" r:id="rId6"/>
    <p:sldId id="391" r:id="rId7"/>
    <p:sldId id="392" r:id="rId8"/>
    <p:sldId id="393" r:id="rId9"/>
    <p:sldId id="394" r:id="rId10"/>
    <p:sldId id="395" r:id="rId11"/>
    <p:sldId id="396" r:id="rId12"/>
    <p:sldId id="397" r:id="rId13"/>
    <p:sldId id="398" r:id="rId14"/>
    <p:sldId id="399" r:id="rId15"/>
    <p:sldId id="401" r:id="rId16"/>
    <p:sldId id="402" r:id="rId17"/>
    <p:sldId id="403" r:id="rId18"/>
    <p:sldId id="404" r:id="rId19"/>
    <p:sldId id="405" r:id="rId20"/>
    <p:sldId id="406" r:id="rId21"/>
    <p:sldId id="409" r:id="rId22"/>
    <p:sldId id="407" r:id="rId23"/>
    <p:sldId id="410" r:id="rId24"/>
    <p:sldId id="411" r:id="rId25"/>
    <p:sldId id="412" r:id="rId26"/>
    <p:sldId id="413" r:id="rId27"/>
    <p:sldId id="414" r:id="rId28"/>
    <p:sldId id="418" r:id="rId29"/>
    <p:sldId id="417" r:id="rId30"/>
    <p:sldId id="419" r:id="rId31"/>
    <p:sldId id="420" r:id="rId32"/>
    <p:sldId id="421" r:id="rId33"/>
    <p:sldId id="422" r:id="rId34"/>
    <p:sldId id="423" r:id="rId35"/>
    <p:sldId id="424" r:id="rId36"/>
    <p:sldId id="425" r:id="rId37"/>
    <p:sldId id="426" r:id="rId38"/>
    <p:sldId id="427" r:id="rId39"/>
    <p:sldId id="428" r:id="rId40"/>
    <p:sldId id="429" r:id="rId41"/>
    <p:sldId id="460" r:id="rId42"/>
    <p:sldId id="459" r:id="rId43"/>
    <p:sldId id="491" r:id="rId44"/>
    <p:sldId id="496" r:id="rId45"/>
    <p:sldId id="430" r:id="rId46"/>
    <p:sldId id="431" r:id="rId47"/>
    <p:sldId id="432" r:id="rId48"/>
    <p:sldId id="433" r:id="rId49"/>
    <p:sldId id="434" r:id="rId50"/>
    <p:sldId id="435" r:id="rId51"/>
    <p:sldId id="436" r:id="rId52"/>
    <p:sldId id="437" r:id="rId53"/>
    <p:sldId id="438" r:id="rId54"/>
    <p:sldId id="439" r:id="rId55"/>
    <p:sldId id="440" r:id="rId56"/>
    <p:sldId id="442" r:id="rId57"/>
    <p:sldId id="441" r:id="rId58"/>
    <p:sldId id="443" r:id="rId59"/>
    <p:sldId id="444" r:id="rId60"/>
    <p:sldId id="445" r:id="rId61"/>
    <p:sldId id="446" r:id="rId62"/>
    <p:sldId id="447" r:id="rId63"/>
    <p:sldId id="448" r:id="rId64"/>
    <p:sldId id="453" r:id="rId65"/>
    <p:sldId id="454" r:id="rId66"/>
    <p:sldId id="455" r:id="rId67"/>
    <p:sldId id="456" r:id="rId68"/>
    <p:sldId id="457" r:id="rId69"/>
    <p:sldId id="492" r:id="rId70"/>
    <p:sldId id="493" r:id="rId71"/>
    <p:sldId id="449" r:id="rId72"/>
    <p:sldId id="450" r:id="rId73"/>
    <p:sldId id="451" r:id="rId74"/>
    <p:sldId id="452" r:id="rId75"/>
    <p:sldId id="458" r:id="rId76"/>
    <p:sldId id="461" r:id="rId77"/>
    <p:sldId id="462" r:id="rId78"/>
    <p:sldId id="463" r:id="rId79"/>
    <p:sldId id="464" r:id="rId80"/>
    <p:sldId id="465" r:id="rId81"/>
    <p:sldId id="467" r:id="rId82"/>
    <p:sldId id="468" r:id="rId83"/>
    <p:sldId id="469" r:id="rId84"/>
    <p:sldId id="471" r:id="rId85"/>
    <p:sldId id="472" r:id="rId86"/>
    <p:sldId id="473" r:id="rId87"/>
    <p:sldId id="474" r:id="rId88"/>
    <p:sldId id="475" r:id="rId89"/>
    <p:sldId id="476" r:id="rId90"/>
    <p:sldId id="477" r:id="rId91"/>
    <p:sldId id="478" r:id="rId92"/>
    <p:sldId id="479" r:id="rId93"/>
    <p:sldId id="480" r:id="rId94"/>
    <p:sldId id="481" r:id="rId95"/>
    <p:sldId id="482" r:id="rId96"/>
    <p:sldId id="483" r:id="rId97"/>
    <p:sldId id="484" r:id="rId98"/>
    <p:sldId id="485" r:id="rId99"/>
    <p:sldId id="486" r:id="rId100"/>
    <p:sldId id="487" r:id="rId101"/>
    <p:sldId id="488" r:id="rId102"/>
    <p:sldId id="489" r:id="rId103"/>
    <p:sldId id="490" r:id="rId104"/>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p:cViewPr varScale="1">
        <p:scale>
          <a:sx n="160" d="100"/>
          <a:sy n="160" d="100"/>
        </p:scale>
        <p:origin x="84" y="88"/>
      </p:cViewPr>
      <p:guideLst>
        <p:guide orient="horz" pos="288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4:28:53.784"/>
    </inkml:context>
    <inkml:brush xml:id="br0">
      <inkml:brushProperty name="width" value="0.35" units="cm"/>
      <inkml:brushProperty name="height" value="0.35" units="cm"/>
      <inkml:brushProperty name="color" value="#66CC00"/>
    </inkml:brush>
  </inkml:definitions>
  <inkml:trace contextRef="#ctx0" brushRef="#br0">0 2246 24575,'2'8'0,"0"0"0,1-1 0,0 1 0,0-1 0,0 0 0,1 0 0,0 0 0,1-1 0,-1 1 0,12 11 0,5 10 0,4 13 0,-6-11 0,0-1 0,26 28 0,209 223 0,-253-278 0,1-1 0,-1 0 0,1 1 0,-1-1 0,1 0 0,0 0 0,-1 0 0,1 0 0,0 0 0,0 0 0,0 0 0,0-1 0,0 1 0,-1-1 0,1 1 0,0-1 0,0 0 0,0 0 0,0 0 0,0 0 0,1 0 0,-1 0 0,0 0 0,-1-1 0,1 1 0,0-1 0,0 1 0,0-1 0,0 0 0,0 0 0,0 0 0,-1 0 0,1 0 0,0 0 0,-1-1 0,2 0 0,8-8 0,-1 0 0,0-1 0,0 0 0,9-14 0,-1 2 0,-12 16 0,29-36 0,3 1 0,82-72 0,-88 87 0,-1-1 0,-1-1 0,-2-2 0,-1-1 0,-2-2 0,-1 0 0,-1-1 0,17-39 0,-21 39 0,2 1 0,2 1 0,0 1 0,2 2 0,2 0 0,0 1 0,41-31 0,-37 31 0,-2-1 0,-1-2 0,-1 0 0,30-50 0,34-42 0,377-394 0,-337 380 0,9-8 0,66-70 0,-153 154 0,75-113 0,79-114 0,-186 261-1365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30:36.694"/>
    </inkml:context>
    <inkml:brush xml:id="br0">
      <inkml:brushProperty name="width" value="0.05" units="cm"/>
      <inkml:brushProperty name="height" value="0.05" units="cm"/>
      <inkml:brushProperty name="color" value="#FF0066"/>
    </inkml:brush>
  </inkml:definitions>
  <inkml:trace contextRef="#ctx0" brushRef="#br0">0 290 24575,'1'-2'0,"0"1"0,-1 0 0,1-1 0,0 1 0,-1 0 0,1 0 0,0 0 0,0 0 0,0-1 0,0 1 0,0 0 0,0 0 0,1 1 0,-1-1 0,0 0 0,0 0 0,1 1 0,1-2 0,33-14 0,-25 11 0,184-96 0,-142 70 0,74-40 0,-51 34-1365,-59 29-5461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0:59.5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0,'9'6,"0"0,1 0,-1-1,1 0,0-1,1 0,-1-1,1 0,12 2,20 7,-7 0,180 53,-178-56,1-2,0-2,69 2,31-8,-120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01.1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1,'0'1,"1"0,-1 0,1 0,0 0,0 0,-1 0,1-1,0 1,0 0,0 0,0-1,0 1,0 0,0-1,0 1,0-1,0 1,0-1,0 0,0 1,0-1,1 0,-1 0,1 0,35 6,-34-6,332 5,-182-8,1 16,-22-1,-110-12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09.90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0,'35'2,"48"8,-47-5,44 1,-26-5,279 12,31-3,-253-11,-90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11.72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0,'1'1,"-1"1,1-1,-1 0,1 0,0 0,-1 0,1 0,0-1,0 1,-1 0,1 0,0 0,0-1,0 1,0 0,0-1,0 1,0-1,1 1,-1-1,0 1,0-1,0 0,0 0,1 0,-1 0,2 0,40 4,-37-4,198 5,85 5,63 0,-326-10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23.619"/>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1 1,'124'0,"420"15,-340 9,-169-20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25.621"/>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1 1,'613'0,"-574"1,45 9,9 0,175-7,-239-3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0:11.149"/>
    </inkml:context>
    <inkml:brush xml:id="br0">
      <inkml:brushProperty name="width" value="0.2" units="cm"/>
      <inkml:brushProperty name="height" value="0.2" units="cm"/>
      <inkml:brushProperty name="color" value="#E71224"/>
    </inkml:brush>
  </inkml:definitions>
  <inkml:trace contextRef="#ctx0" brushRef="#br0">10044 1398 24575,'-1'4'0,"0"1"0,0-1 0,0 1 0,0-1 0,-1 1 0,0-1 0,0 0 0,0 0 0,0 0 0,-1 0 0,0 0 0,1 0 0,-1-1 0,-1 1 0,1-1 0,0 0 0,-1 0 0,0 0 0,-8 4 0,-9 7 0,-2-2 0,-32 14 0,38-19 0,-341 125 0,239-93 0,-103 21 0,64-21 0,68-18 0,-125 13 0,73-15 0,-499 65 0,476-72 0,84-8 0,-149 27 0,152-16 0,0-3 0,-100 2 0,-162-14 0,151-3 0,-1431 2 0,1527-1 0,1-5 0,-142-28 0,-124-23 0,189 35 0,-253-70 0,-282-132 0,-185-92 0,702 249 0,-150-64 0,-11-45 0,157 79 0,90 48 0,-110-73 0,-120-123 0,271 197 0,34 30 0,-38-39 0,29 23 0,22 23 0,0-1 0,0 0 0,2-1 0,-1 0 0,2-1 0,-13-22 0,22 36 0,1 0 0,-1-1 0,0 1 0,1-1 0,-1 1 0,1-1 0,-1 1 0,1-1 0,0 1 0,0-1 0,0 1 0,0-1 0,0 1 0,0-1 0,0 1 0,0-1 0,0 1 0,1-1 0,-1 1 0,1-1 0,-1 1 0,1-1 0,-1 1 0,1 0 0,0-1 0,0 1 0,0 0 0,0-1 0,0 1 0,0 0 0,0 0 0,0 0 0,0 0 0,0 0 0,1 0 0,-1 1 0,0-1 0,1 0 0,-1 0 0,1 1 0,-1-1 0,1 1 0,-1 0 0,1-1 0,-1 1 0,1 0 0,-1 0 0,2 0 0,12-2 0,0 1 0,0 0 0,30 4 0,-30-2 0,42 5 0,64 15 0,-68-11 0,83 7 0,-39-17 0,-64-2 0,0 2 0,0 2 0,65 11 0,-115-16 0,-11-1 0,-46-11 0,39 3 0,-5-3 0,-1 3 0,-80-15 0,-51-12 0,163 38 0,0 0 0,0 0 0,-1 1 0,1 0 0,0 1 0,0 0 0,0 0 0,0 1 0,1 0 0,-1 1 0,-11 4 0,15-4 0,0 1 0,0-1 0,0 1 0,1 0 0,-1 0 0,1 1 0,0-1 0,0 1 0,0 0 0,1 0 0,-1 0 0,1 0 0,1 1 0,-1-1 0,1 1 0,0 0 0,-2 10 0,-2 9 0,2 1 0,2 0 0,0 0 0,1 1 0,5 38 0,-2-41 0,-1 0 0,-1 0 0,0 1 0,-2-1 0,-1 0 0,-11 41 0,-53 189 0,63-212 0,-1 55 0,6-139 0,1-1 0,2 1 0,12-54 0,0 32 0,-4 0 0,-2-1 0,-3 0 0,-2-73 0,-7 11-1365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0:22.965"/>
    </inkml:context>
    <inkml:brush xml:id="br0">
      <inkml:brushProperty name="width" value="0.2" units="cm"/>
      <inkml:brushProperty name="height" value="0.2" units="cm"/>
      <inkml:brushProperty name="color" value="#E71224"/>
    </inkml:brush>
  </inkml:definitions>
  <inkml:trace contextRef="#ctx0" brushRef="#br0">141 1 24575,'-1'0'0,"0"1"0,-1 0 0,1-1 0,0 1 0,0 0 0,0 0 0,0 0 0,0 0 0,0 0 0,1 0 0,-1 0 0,0 0 0,0 0 0,1 0 0,-1 0 0,1 0 0,-1 0 0,1 1 0,-1-1 0,1 2 0,-11 31 0,9-29 0,-4 27 0,0 1 0,3-1 0,0 1 0,4 56 0,-2 26 0,-3-82 0,-10 43 0,5-33 0,-3 55 0,4 0 0,7 182 0,4-114 0,-21 425 0,11-190 0,-1 2 0,-7-196 0,17-209 0,0 0 0,0 0 0,0 0 0,0 1 0,0-1 0,0 1 0,1-1 0,-1 1 0,0 0 0,1 0 0,-1 0 0,1 0 0,2 0 0,43-13 0,-40 14 0,-1-1 0,1 2 0,0-1 0,0 1 0,0 0 0,-1 1 0,1-1 0,-1 2 0,12 3 0,65 36 0,-43-20 0,23 9 0,95 30 0,-81-46 88,-37-8-1541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0:24.195"/>
    </inkml:context>
    <inkml:brush xml:id="br0">
      <inkml:brushProperty name="width" value="0.2" units="cm"/>
      <inkml:brushProperty name="height" value="0.2" units="cm"/>
      <inkml:brushProperty name="color" value="#E71224"/>
    </inkml:brush>
  </inkml:definitions>
  <inkml:trace contextRef="#ctx0" brushRef="#br0">0 1 24575,'4'0'0,"5"0"0,9 0 0,10 0 0,7 0 0,6 0 0,1 0 0,-4 0 0,-4 0 0,-4 0 0,5 0 0,20 0 0,5 0 0,-4 0 0,-12 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4:28:55.600"/>
    </inkml:context>
    <inkml:brush xml:id="br0">
      <inkml:brushProperty name="width" value="0.35" units="cm"/>
      <inkml:brushProperty name="height" value="0.35" units="cm"/>
      <inkml:brushProperty name="color" value="#66CC00"/>
    </inkml:brush>
  </inkml:definitions>
  <inkml:trace contextRef="#ctx0" brushRef="#br0">1 1 24575,'17'7'0,"0"1"0,0 1 0,-1 0 0,0 2 0,0 0 0,-1 0 0,-1 1 0,24 27 0,9 25 0,-3 3 0,42 85 0,-65-119 0,2 0 0,1-2 0,1-1 0,31 28 0,-37-39 0,42 39-201,87 64 0,-109-91-762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0:26.494"/>
    </inkml:context>
    <inkml:brush xml:id="br0">
      <inkml:brushProperty name="width" value="0.2" units="cm"/>
      <inkml:brushProperty name="height" value="0.2" units="cm"/>
      <inkml:brushProperty name="color" value="#E71224"/>
    </inkml:brush>
  </inkml:definitions>
  <inkml:trace contextRef="#ctx0" brushRef="#br0">1 0 24575,'82'5'0,"158"27"0,4 2 0,-239-34 0,-1 0 0,1 0 0,-1 1 0,1 0 0,-1 0 0,1 0 0,-1 0 0,0 1 0,0-1 0,0 1 0,0 0 0,0 1 0,6 3 0,-7-3 0,-1 1 0,1-1 0,-1 0 0,0 1 0,0-1 0,-1 1 0,1 0 0,-1 0 0,1-1 0,-1 1 0,-1 0 0,1 0 0,0 0 0,-1 0 0,0 6 0,2 107 0,-16 137 0,5-149 0,8 204 0,16-165 0,13 286 0,-47-153 0,15-217 0,4 76 0,-2 21 0,2-138 0,-2-1 0,-1 1 0,0-1 0,-1 0 0,-10 25 0,13-40 0,-1-1 0,0 0 0,0 0 0,0 0 0,0 0 0,0 0 0,-1 0 0,1 0 0,0-1 0,-1 1 0,1-1 0,-1 0 0,0 0 0,1 0 0,-1 0 0,0 0 0,0 0 0,0-1 0,1 1 0,-1-1 0,-4 0 0,-67-2 0,59 0 0,-49-4-75,27 1-247,0 2-1,0 1 1,-44 5-1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1:56.175"/>
    </inkml:context>
    <inkml:brush xml:id="br0">
      <inkml:brushProperty name="width" value="0.2" units="cm"/>
      <inkml:brushProperty name="height" value="0.2" units="cm"/>
      <inkml:brushProperty name="color" value="#E71224"/>
    </inkml:brush>
  </inkml:definitions>
  <inkml:trace contextRef="#ctx0" brushRef="#br0">703 0 24575,'-558'38'0,"465"-29"0,90-9 0,1 1 0,0-1 0,0 0 0,0 1 0,-1-1 0,1 1 0,0-1 0,0 1 0,0 0 0,0 0 0,0 0 0,0 0 0,0 0 0,1 0 0,-1 1 0,0-1 0,1 1 0,-1-1 0,1 1 0,-1 0 0,1-1 0,0 1 0,0 0 0,-1 0 0,1 0 0,1 0 0,-1 0 0,0 0 0,0 0 0,1 0 0,-1 1 0,1 1 0,-1 7 0,1 0 0,0 0 0,1 0 0,1 0 0,3 16 0,1 9 0,13 357 0,-17-253 0,37 261 0,14-116 0,37 194 0,-77-395 0,-4 1 0,-4 0 0,-8 117 0,0-46 0,0-106 0,-3-1 0,-2 0 0,-25 87 0,16-71 0,3-20 0,-2-1 0,-31 63 0,22-56 0,-17 59 0,41-108 0,0 1 0,0 0 0,0 0 0,1 0 0,-1 0 0,1 0 0,0 0 0,0 0 0,0 0 0,0 0 0,1 5 0,0-6 0,-1-1 0,1 0 0,-1 0 0,1 1 0,0-1 0,-1 0 0,1 0 0,0 0 0,0 0 0,0 0 0,0 0 0,0 0 0,0 0 0,0-1 0,0 1 0,0 0 0,0 0 0,3 0 0,4 1 0,-1 0 0,1-1 0,0 0 0,0-1 0,-1 1 0,1-1 0,10-2 0,-10 2 0,50 0-341,-1 2 0,1 3-1,92 20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1:59.215"/>
    </inkml:context>
    <inkml:brush xml:id="br0">
      <inkml:brushProperty name="width" value="0.2" units="cm"/>
      <inkml:brushProperty name="height" value="0.2" units="cm"/>
      <inkml:brushProperty name="color" value="#E71224"/>
    </inkml:brush>
  </inkml:definitions>
  <inkml:trace contextRef="#ctx0" brushRef="#br0">95 0 24575,'70'3'0,"0"2"0,71 15 0,135 40 0,-226-48 0,-27-7 0,0 0 0,-1 0 0,0 2 0,33 14 0,-50-19 0,0 0 0,-1 1 0,1 0 0,0 0 0,-1 0 0,0 0 0,0 1 0,0 0 0,0 0 0,0 0 0,-1 0 0,1 1 0,-1-1 0,-1 1 0,1 0 0,0 0 0,-1 0 0,0 0 0,-1 0 0,3 7 0,0 34 0,-1-1 0,-2 1 0,-11 86 0,1-2 0,6 110 0,3-83 0,-28 225 0,-8-81 0,-76 601 0,103-522 0,9-378 0,0 1 0,1-1 0,-1 1 0,-1-1 0,1 0 0,0 1 0,0-1 0,-1 0 0,0 0 0,1 1 0,-1-1 0,0 0 0,0 0 0,0 0 0,0 0 0,0 0 0,-1 0 0,1 0 0,-1 0 0,1 0 0,-1-1 0,0 1 0,1 0 0,-5 2 0,0-2 0,1-1 0,-1 1 0,0-1 0,0 1 0,1-2 0,-1 1 0,0-1 0,0 0 0,-6 0 0,-150-1 0,-110-3 0,72-19-1365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2:11.668"/>
    </inkml:context>
    <inkml:brush xml:id="br0">
      <inkml:brushProperty name="width" value="0.2" units="cm"/>
      <inkml:brushProperty name="height" value="0.2" units="cm"/>
      <inkml:brushProperty name="color" value="#E71224"/>
    </inkml:brush>
  </inkml:definitions>
  <inkml:trace contextRef="#ctx0" brushRef="#br0">0 1569 24575,'1'-12'0,"0"-1"0,1 1 0,1 0 0,0 0 0,0 0 0,1 0 0,1 0 0,0 1 0,1 0 0,0 0 0,13-18 0,9-9 0,58-58 0,-73 83 0,102-89 0,-81 76 0,-2-3 0,47-51 0,-28 7 0,-38 52 0,2 0 0,24-27 0,-1 11 0,1 2 0,2 2 0,2 2 0,0 1 0,3 2 0,0 3 0,51-21 0,356-113 0,-360 130 0,892-240 0,-822 236 0,2 7 0,0 8 0,291 4 0,-424 14 0,0-2 0,0-1 0,0-1 0,-1-2 0,33-9 0,-26 7 0,1 3 0,0 1 0,0 2 0,73 5 0,-23 0 0,769 9 0,160 1 0,-903-12 0,1 6 0,-1 4 0,122 29 0,616 138 0,-745-156 0,-2 5 0,145 56 0,163 119 0,-18 28 0,-375-217 0,35 21 0,503 317 0,-274-120 0,-261-210 0,5 7 0,-2 1 0,45 62 0,3 4 0,62 40 0,-16-18 0,-108-102 0,28 28 0,-39-41 0,0 0 0,0 0 0,0 0 0,0-1 0,1 1 0,-1-1 0,1 1 0,-1-1 0,1 0 0,-1 0 0,1 0 0,0 0 0,0-1 0,-1 1 0,5 0 0,-5-2 0,0 1 0,-1-1 0,1 1 0,-1-1 0,1 0 0,-1 0 0,1 1 0,-1-1 0,1 0 0,-1-1 0,0 1 0,1 0 0,-1 0 0,0 0 0,0-1 0,0 1 0,0-1 0,0 1 0,0-1 0,0-1 0,15-38 0,-13 31 0,32-93 0,33-160 0,-48 187 0,-14 59 0,-1 0 0,0 0 0,2-28 0,-5-42 0,-6 129 0,-3-1 0,-1 0 0,-2 0 0,-29 74 0,8-20 0,6-17 0,3-13 0,-20 110 0,41-172 0,1 0 0,-1 0 0,0 0 0,0 0 0,0-1 0,0 1 0,0 0 0,-1 0 0,1-1 0,-1 1 0,0-1 0,0 0 0,0 1 0,0-1 0,0 0 0,0 0 0,0 0 0,-1 0 0,1-1 0,-1 1 0,1-1 0,-1 1 0,0-1 0,0 0 0,0 0 0,1 0 0,-6 1 0,-8 0 0,0 0 0,0-1 0,0-1 0,-21-2 0,-31 2 0,-184 51 0,121-28-341,1 7 0,1 4-1,-170 72 1,259-89-6485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2:11.668"/>
    </inkml:context>
    <inkml:brush xml:id="br0">
      <inkml:brushProperty name="width" value="0.2" units="cm"/>
      <inkml:brushProperty name="height" value="0.2" units="cm"/>
      <inkml:brushProperty name="color" value="#E71224"/>
    </inkml:brush>
  </inkml:definitions>
  <inkml:trace contextRef="#ctx0" brushRef="#br0">0 1569 24575,'1'-12'0,"0"-1"0,1 1 0,1 0 0,0 0 0,0 0 0,1 0 0,1 0 0,0 1 0,1 0 0,0 0 0,13-18 0,9-9 0,58-58 0,-73 83 0,102-89 0,-81 76 0,-2-3 0,47-51 0,-28 7 0,-38 52 0,2 0 0,24-27 0,-1 11 0,1 2 0,2 2 0,2 2 0,0 1 0,3 2 0,0 3 0,51-21 0,356-113 0,-360 130 0,892-240 0,-822 236 0,2 7 0,0 8 0,291 4 0,-424 14 0,0-2 0,0-1 0,0-1 0,-1-2 0,33-9 0,-26 7 0,1 3 0,0 1 0,0 2 0,73 5 0,-23 0 0,769 9 0,160 1 0,-903-12 0,1 6 0,-1 4 0,122 29 0,616 138 0,-745-156 0,-2 5 0,145 56 0,163 119 0,-18 28 0,-375-217 0,35 21 0,503 317 0,-274-120 0,-261-210 0,5 7 0,-2 1 0,45 62 0,3 4 0,62 40 0,-16-18 0,-108-102 0,28 28 0,-39-41 0,0 0 0,0 0 0,0 0 0,0-1 0,1 1 0,-1-1 0,1 1 0,-1-1 0,1 0 0,-1 0 0,1 0 0,0 0 0,0-1 0,-1 1 0,5 0 0,-5-2 0,0 1 0,-1-1 0,1 1 0,-1-1 0,1 0 0,-1 0 0,1 1 0,-1-1 0,1 0 0,-1-1 0,0 1 0,1 0 0,-1 0 0,0 0 0,0-1 0,0 1 0,0-1 0,0 1 0,0-1 0,0-1 0,15-38 0,-13 31 0,32-93 0,33-160 0,-48 187 0,-14 59 0,-1 0 0,0 0 0,2-28 0,-5-42 0,-6 129 0,-3-1 0,-1 0 0,-2 0 0,-29 74 0,8-20 0,6-17 0,3-13 0,-20 110 0,41-172 0,1 0 0,-1 0 0,0 0 0,0 0 0,0-1 0,0 1 0,0 0 0,-1 0 0,1-1 0,-1 1 0,0-1 0,0 0 0,0 1 0,0-1 0,0 0 0,0 0 0,0 0 0,-1 0 0,1-1 0,-1 1 0,1-1 0,-1 1 0,0-1 0,0 0 0,0 0 0,1 0 0,-6 1 0,-8 0 0,0 0 0,0-1 0,0-1 0,-21-2 0,-31 2 0,-184 51 0,121-28-341,1 7 0,1 4-1,-170 72 1,259-89-6485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29:42.527"/>
    </inkml:context>
    <inkml:brush xml:id="br0">
      <inkml:brushProperty name="width" value="0.05" units="cm"/>
      <inkml:brushProperty name="height" value="0.05" units="cm"/>
      <inkml:brushProperty name="color" value="#E71224"/>
    </inkml:brush>
  </inkml:definitions>
  <inkml:trace contextRef="#ctx0" brushRef="#br0">2092 2139 24575,'30'1'0,"-4"-1"0,0 0 0,46-8 0,-63 6 0,0 0 0,0 0 0,0-2 0,-1 1 0,1-1 0,-1 0 0,0 0 0,0-1 0,-1-1 0,1 1 0,10-11 0,-6 4 0,-1-1 0,0 1 0,0-2 0,-2 0 0,1 0 0,-2-1 0,0 0 0,-1 0 0,-1 0 0,0-1 0,-1 0 0,0-1 0,-1 1 0,-2-1 0,3-22 0,6-117 0,-10-213 0,-3 344 0,-1 0 0,-1 0 0,-1 1 0,-2 0 0,0 0 0,-1 0 0,-2 1 0,0 0 0,-25-38 0,10 17 0,-159-251 0,155 256 0,-2 1 0,-1 2 0,-1 1 0,-2 2 0,-49-36 0,-36-14 0,-4 5 0,-213-98 0,317 168 0,-1 1 0,0 1 0,0 1 0,-32-3 0,-36-9 0,56 8 0,10 1 0,-1 2 0,-28-4 0,45 9 0,-1 1 0,1-1 0,-1 1 0,1 1 0,0 0 0,-1 0 0,1 0 0,-1 1 0,1 0 0,0 0 0,-10 5 0,-42 27 0,2 2 0,-76 62 0,34-23 0,67-49 0,2 2 0,0 2 0,-48 61 0,51-58 0,14-17 0,0 1 0,2 1 0,0 0 0,1 0 0,0 1 0,2 0 0,0 0 0,2 1 0,-8 36 0,13-54 0,-3 21 0,-2 1 0,0-1 0,-2 0 0,0 0 0,-14 23 0,7-15 0,2 1 0,1 0 0,1 1 0,2 0 0,-6 37 0,-10 37 0,-19 116 0,16-65 0,18-102 0,-3 67 0,8-57 0,2-8 0,3 1 0,2 0 0,17 97 0,-18-149 0,1-1 0,-1 0 0,1 1 0,0-1 0,1 0 0,-1 0 0,1 0 0,0-1 0,1 1 0,-1-1 0,9 10 0,0-4 0,0 0 0,1-1 0,18 12 0,-12-9 0,271 169 0,-270-170 0,1 0 0,1-1 0,-1-1 0,2-1 0,38 10 0,118 15 0,-133-26 0,45 2 0,-1-4 0,115-7 0,-69-1 0,-127 1 0,-1 1 0,0-1 0,0 0 0,1-1 0,-1 0 0,0 0 0,-1-1 0,1 0 0,0 0 0,-1-1 0,1 0 0,9-7 0,2-4 0,-1 0 0,31-36 0,-38 37 0,2 1 0,0 0 0,0 1 0,1 0 0,0 1 0,1 1 0,25-14 0,-14 15 0,0 0 0,0 2 0,40-5 0,-40 8 0,1-1 0,-1-2 0,44-16 0,-64 20 5,0-1-1,0 0 0,-1 0 1,1-1-1,-1 1 0,0-1 1,0 0-1,-1 0 0,1-1 1,-1 1-1,0-1 1,-1 0-1,6-13 0,3-8-198,15-57 0,-14 42-844,-7 22-5788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29:50.229"/>
    </inkml:context>
    <inkml:brush xml:id="br0">
      <inkml:brushProperty name="width" value="0.05" units="cm"/>
      <inkml:brushProperty name="height" value="0.05" units="cm"/>
      <inkml:brushProperty name="color" value="#E71224"/>
    </inkml:brush>
  </inkml:definitions>
  <inkml:trace contextRef="#ctx0" brushRef="#br0">0 1 24575,'12'1'0,"0"1"0,-1 0 0,1 0 0,-1 1 0,17 7 0,24 6 0,47 9 0,-62-14 0,1-2 0,48 6 0,-50-10 0,43 12 0,-50-10 0,1-1 0,54 4 0,-15-9 0,-37-2 0,0 1 0,0 2 0,45 9 0,-29-4 0,0-2 0,0-2 0,88-5 0,-28-1 0,-22 4 0,90-3 0,-155-4 0,-33-2 0,-47-8 0,47 13 0,-18-3 0,-1 1 0,-40-1 0,41 4 0,-1-1 0,-42-11 0,34 5 0,-1 2 0,1 1 0,-46 0 0,-123 7 0,74 2 0,87-1 0,-79 15 0,67-8 0,-246 28 0,199-31 0,1266-7 0,-1222-1 0,-96-14 0,89 10 0,-1 2 0,-82 7 0,27-1 0,-30 1 0,-163-6 0,315 2 0,0 1 0,0 0 0,0-1 0,0 0 0,0 0 0,0 0 0,0 0 0,0-1 0,0 1 0,1-1 0,-5-2 0,7 4 0,-1-1 0,1 1 0,0 0 0,0-1 0,-1 1 0,1 0 0,0-1 0,-1 1 0,1 0 0,0-1 0,0 1 0,0-1 0,-1 1 0,1 0 0,0-1 0,0 1 0,0-1 0,0 1 0,0 0 0,0-1 0,0 1 0,0-1 0,0 1 0,0-1 0,0 1 0,0-1 0,0 1 0,0 0 0,1-1 0,19-11 0,6 6 0,1 2 0,0 1 0,0 1 0,0 1 0,48 6 0,7-2 0,-57-3 0,1 1 0,0 1 0,45 9 0,-29-4 0,-1-2 0,1-2 0,-1-2 0,56-4 0,1 0 0,68 3-1365,-146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29:42.527"/>
    </inkml:context>
    <inkml:brush xml:id="br0">
      <inkml:brushProperty name="width" value="0.05" units="cm"/>
      <inkml:brushProperty name="height" value="0.05" units="cm"/>
      <inkml:brushProperty name="color" value="#E71224"/>
    </inkml:brush>
  </inkml:definitions>
  <inkml:trace contextRef="#ctx0" brushRef="#br0">2092 2139 24575,'30'1'0,"-4"-1"0,0 0 0,46-8 0,-63 6 0,0 0 0,0 0 0,0-2 0,-1 1 0,1-1 0,-1 0 0,0 0 0,0-1 0,-1-1 0,1 1 0,10-11 0,-6 4 0,-1-1 0,0 1 0,0-2 0,-2 0 0,1 0 0,-2-1 0,0 0 0,-1 0 0,-1 0 0,0-1 0,-1 0 0,0-1 0,-1 1 0,-2-1 0,3-22 0,6-117 0,-10-213 0,-3 344 0,-1 0 0,-1 0 0,-1 1 0,-2 0 0,0 0 0,-1 0 0,-2 1 0,0 0 0,-25-38 0,10 17 0,-159-251 0,155 256 0,-2 1 0,-1 2 0,-1 1 0,-2 2 0,-49-36 0,-36-14 0,-4 5 0,-213-98 0,317 168 0,-1 1 0,0 1 0,0 1 0,-32-3 0,-36-9 0,56 8 0,10 1 0,-1 2 0,-28-4 0,45 9 0,-1 1 0,1-1 0,-1 1 0,1 1 0,0 0 0,-1 0 0,1 0 0,-1 1 0,1 0 0,0 0 0,-10 5 0,-42 27 0,2 2 0,-76 62 0,34-23 0,67-49 0,2 2 0,0 2 0,-48 61 0,51-58 0,14-17 0,0 1 0,2 1 0,0 0 0,1 0 0,0 1 0,2 0 0,0 0 0,2 1 0,-8 36 0,13-54 0,-3 21 0,-2 1 0,0-1 0,-2 0 0,0 0 0,-14 23 0,7-15 0,2 1 0,1 0 0,1 1 0,2 0 0,-6 37 0,-10 37 0,-19 116 0,16-65 0,18-102 0,-3 67 0,8-57 0,2-8 0,3 1 0,2 0 0,17 97 0,-18-149 0,1-1 0,-1 0 0,1 1 0,0-1 0,1 0 0,-1 0 0,1 0 0,0-1 0,1 1 0,-1-1 0,9 10 0,0-4 0,0 0 0,1-1 0,18 12 0,-12-9 0,271 169 0,-270-170 0,1 0 0,1-1 0,-1-1 0,2-1 0,38 10 0,118 15 0,-133-26 0,45 2 0,-1-4 0,115-7 0,-69-1 0,-127 1 0,-1 1 0,0-1 0,0 0 0,1-1 0,-1 0 0,0 0 0,-1-1 0,1 0 0,0 0 0,-1-1 0,1 0 0,9-7 0,2-4 0,-1 0 0,31-36 0,-38 37 0,2 1 0,0 0 0,0 1 0,1 0 0,0 1 0,1 1 0,25-14 0,-14 15 0,0 0 0,0 2 0,40-5 0,-40 8 0,1-1 0,-1-2 0,44-16 0,-64 20 5,0-1-1,0 0 0,-1 0 1,1-1-1,-1 1 0,0-1 1,0 0-1,-1 0 0,1-1 1,-1 1-1,0-1 1,-1 0-1,6-13 0,3-8-198,15-57 0,-14 42-844,-7 22-5788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29:50.229"/>
    </inkml:context>
    <inkml:brush xml:id="br0">
      <inkml:brushProperty name="width" value="0.05" units="cm"/>
      <inkml:brushProperty name="height" value="0.05" units="cm"/>
      <inkml:brushProperty name="color" value="#E71224"/>
    </inkml:brush>
  </inkml:definitions>
  <inkml:trace contextRef="#ctx0" brushRef="#br0">0 1 24575,'12'1'0,"0"1"0,-1 0 0,1 0 0,-1 1 0,17 7 0,24 6 0,47 9 0,-62-14 0,1-2 0,48 6 0,-50-10 0,43 12 0,-50-10 0,1-1 0,54 4 0,-15-9 0,-37-2 0,0 1 0,0 2 0,45 9 0,-29-4 0,0-2 0,0-2 0,88-5 0,-28-1 0,-22 4 0,90-3 0,-155-4 0,-33-2 0,-47-8 0,47 13 0,-18-3 0,-1 1 0,-40-1 0,41 4 0,-1-1 0,-42-11 0,34 5 0,-1 2 0,1 1 0,-46 0 0,-123 7 0,74 2 0,87-1 0,-79 15 0,67-8 0,-246 28 0,199-31 0,1266-7 0,-1222-1 0,-96-14 0,89 10 0,-1 2 0,-82 7 0,27-1 0,-30 1 0,-163-6 0,315 2 0,0 1 0,0 0 0,0-1 0,0 0 0,0 0 0,0 0 0,0 0 0,0-1 0,0 1 0,1-1 0,-5-2 0,7 4 0,-1-1 0,1 1 0,0 0 0,0-1 0,-1 1 0,1 0 0,0-1 0,-1 1 0,1 0 0,0-1 0,0 1 0,0-1 0,-1 1 0,1 0 0,0-1 0,0 1 0,0-1 0,0 1 0,0 0 0,0-1 0,0 1 0,0-1 0,0 1 0,0-1 0,0 1 0,0-1 0,0 1 0,0 0 0,1-1 0,19-11 0,6 6 0,1 2 0,0 1 0,0 1 0,0 1 0,48 6 0,7-2 0,-57-3 0,1 1 0,0 1 0,45 9 0,-29-4 0,-1-2 0,1-2 0,-1-2 0,56-4 0,1 0 0,68 3-1365,-146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30:31.847"/>
    </inkml:context>
    <inkml:brush xml:id="br0">
      <inkml:brushProperty name="width" value="0.05" units="cm"/>
      <inkml:brushProperty name="height" value="0.05" units="cm"/>
      <inkml:brushProperty name="color" value="#FF0066"/>
    </inkml:brush>
  </inkml:definitions>
  <inkml:trace contextRef="#ctx0" brushRef="#br0">0 2034 24575,'291'18'0,"-180"-10"0,134-8 0,-97-3 0,-52 5 0,109-4 0,-120-9 0,-52 5 0,45-1 0,342 8 0,-415-1 0,0 0 0,0-1 0,-1 1 0,1-1 0,0 0 0,-1 0 0,1-1 0,0 1 0,-1-1 0,0 0 0,1 0 0,-1-1 0,0 1 0,0-1 0,0 0 0,-1 0 0,1 0 0,-1 0 0,1-1 0,-1 0 0,0 1 0,0-1 0,-1 0 0,1 0 0,-1-1 0,3-6 0,2-9 0,-1-1 0,0 0 0,-1 0 0,2-37 0,0 13 0,-1 16 0,1 1 0,12-29 0,-7 21 0,-7 17 0,-1 0 0,-2 0 0,1 0 0,-2 0 0,-2-31 0,0 24 0,2 0 0,4-33 0,6-33 0,-4-1 0,-8-145 0,-2 87 0,5 69 0,-4-91 0,1 168 0,0 0 0,-1 0 0,1 0 0,-1 0 0,0 0 0,0 0 0,-1 0 0,1 1 0,-1-1 0,0 1 0,-1-1 0,1 1 0,-1 0 0,1 1 0,-1-1 0,-6-4 0,-10-6 0,0 0 0,-32-14 0,13 6 0,-65-44 0,-66-38 0,145 91 0,-1 1 0,0 1 0,-1 2 0,-53-13 0,-125-34 0,77 17 0,83 26 0,0 2 0,-1 3 0,0 1 0,-56-1 0,33 7 0,15 0 0,-74 7 0,124-6 0,0 1 0,-1 0 0,1 0 0,0 0 0,0 1 0,0 0 0,0 0 0,0 0 0,0 0 0,0 0 0,1 1 0,-1-1 0,1 1 0,-1 0 0,1 0 0,0 1 0,0-1 0,1 0 0,-1 1 0,1 0 0,0 0 0,-3 5 0,-1 7 0,1 0 0,0 0 0,1 1 0,-3 25 0,1-2 0,-24 94 0,-22 138 0,-18 311 0,25-330 0,20-145 0,7-38 0,17-65 0,-7 29 0,1 1 0,2 0 0,-1 45 0,6-69-170,0-1-1,-1 1 0,-1 0 1,0-1-1,0 1 0,-1-1 1,-4 10-1,-2 0-6655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30:35.448"/>
    </inkml:context>
    <inkml:brush xml:id="br0">
      <inkml:brushProperty name="width" value="0.05" units="cm"/>
      <inkml:brushProperty name="height" value="0.05" units="cm"/>
      <inkml:brushProperty name="color" value="#FF0066"/>
    </inkml:brush>
  </inkml:definitions>
  <inkml:trace contextRef="#ctx0" brushRef="#br0">3227 1 24575,'0'54'0,"-1"0"0,-3 0 0,-15 79 0,-35 124 0,-25 101 0,61-295 0,-2 0 0,-4-2 0,-47 89 0,64-138 0,-1-1 0,-1 0 0,0 0 0,-1-1 0,0 0 0,-1 0 0,0-2 0,0 1 0,-1-1 0,-23 12 0,1-4 0,0-1 0,-68 20 0,-42-5 0,94-22 0,-71 22 0,71-15 0,-1-2 0,-1-2 0,-62 4 0,-161-8 0,-361-9 0,346 3 0,253 0 0,0 1 0,-42 9 0,60-8 0,1 1 0,0 1 0,-1 1 0,2 1 0,-35 17 0,43-18 0,0 1 0,1-1 0,-1 2 0,2-1 0,-1 1 0,1 0 0,0 1 0,0-1 0,1 1 0,0 1 0,1-1 0,0 1 0,1 0 0,-5 13 0,-1 14 0,0 1 0,-6 66 0,-2 1 0,10-33 0,7-57 0,0 1 0,-1-1 0,-7 26 0,8-41 0,1 1 0,0-1 0,0 0 0,-1 1 0,1-1 0,0 1 0,-1-1 0,1 0 0,0 0 0,-1 1 0,1-1 0,0 0 0,-1 0 0,1 1 0,-1-1 0,1 0 0,-1 0 0,1 0 0,-1 0 0,1 0 0,0 0 0,-1 0 0,1 0 0,-1 0 0,1 0 0,-1 0 0,1 0 0,-1 0 0,1 0 0,-1 0 0,1 0 0,0 0 0,-1 0 0,1-1 0,-1 1 0,1 0 0,0 0 0,-1-1 0,1 1 0,-1 0 0,1 0 0,0-1 0,-1 1 0,1 0 0,0-1 0,0 1 0,-1-1 0,1 1 0,0 0 0,0-1 0,-28-28 0,15 14 0,-21-12 0,0 2 0,-2 1 0,0 2 0,-44-19 0,10 4 0,60 32 0,-3-1 0,22 5 0,-1 3 0,0-1 0,0 2 0,-1-1 0,1 1 0,-1 0 0,1 1 0,-1 0 0,0 0 0,12 9 0,-1 3 0,32 36 0,-34-34 0,1 0 0,27 22 0,99 67-1365,-108-82-5461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30:35.814"/>
    </inkml:context>
    <inkml:brush xml:id="br0">
      <inkml:brushProperty name="width" value="0.05" units="cm"/>
      <inkml:brushProperty name="height" value="0.05" units="cm"/>
      <inkml:brushProperty name="color" value="#FF0066"/>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276F144-9A5A-4C19-9841-AA86F457125C}" type="datetimeFigureOut">
              <a:rPr lang="en-US" smtClean="0"/>
              <a:t>8/29/2024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9A7C9EB-9578-4429-9158-7934B296FDDC}" type="slidenum">
              <a:rPr lang="en-US" smtClean="0"/>
              <a:t>‹#›</a:t>
            </a:fld>
            <a:endParaRPr lang="en-US"/>
          </a:p>
        </p:txBody>
      </p:sp>
    </p:spTree>
    <p:extLst>
      <p:ext uri="{BB962C8B-B14F-4D97-AF65-F5344CB8AC3E}">
        <p14:creationId xmlns:p14="http://schemas.microsoft.com/office/powerpoint/2010/main" val="116208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05052" y="219278"/>
            <a:ext cx="4123690" cy="391795"/>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A264684-B5DE-4471-999D-A89FE7167EDE}" type="datetime1">
              <a:rPr lang="en-US" smtClean="0"/>
              <a:t>8/29/2024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B496B8D-F1C7-4698-A670-934D1C094377}" type="datetime1">
              <a:rPr lang="en-US" smtClean="0"/>
              <a:t>8/29/2024</a:t>
            </a:fld>
            <a:endParaRPr lang="en-US"/>
          </a:p>
        </p:txBody>
      </p:sp>
      <p:sp>
        <p:nvSpPr>
          <p:cNvPr id="6" name="Holder 6"/>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9B741FD-8C9F-4A96-83C6-F6C37F5110EC}" type="datetime1">
              <a:rPr lang="en-US" smtClean="0"/>
              <a:t>8/29/2024</a:t>
            </a:fld>
            <a:endParaRPr lang="en-US"/>
          </a:p>
        </p:txBody>
      </p:sp>
      <p:sp>
        <p:nvSpPr>
          <p:cNvPr id="7" name="Holder 7"/>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8EAA4857-787A-4808-B2E4-B31FE3774D3A}" type="datetime1">
              <a:rPr lang="en-US" smtClean="0"/>
              <a:t>8/29/2024</a:t>
            </a:fld>
            <a:endParaRPr lang="en-US"/>
          </a:p>
        </p:txBody>
      </p:sp>
      <p:sp>
        <p:nvSpPr>
          <p:cNvPr id="5" name="Holder 5"/>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8B8F724-08DC-4554-8E21-4E36C1B4DF66}" type="datetime1">
              <a:rPr lang="en-US" smtClean="0"/>
              <a:t>8/29/2024</a:t>
            </a:fld>
            <a:endParaRPr lang="en-US"/>
          </a:p>
        </p:txBody>
      </p:sp>
      <p:sp>
        <p:nvSpPr>
          <p:cNvPr id="4" name="Holder 4"/>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492240"/>
            <a:ext cx="12192000" cy="365760"/>
          </a:xfrm>
          <a:custGeom>
            <a:avLst/>
            <a:gdLst/>
            <a:ahLst/>
            <a:cxnLst/>
            <a:rect l="l" t="t" r="r" b="b"/>
            <a:pathLst>
              <a:path w="12192000" h="365759">
                <a:moveTo>
                  <a:pt x="12192000" y="0"/>
                </a:moveTo>
                <a:lnTo>
                  <a:pt x="0" y="0"/>
                </a:lnTo>
                <a:lnTo>
                  <a:pt x="0" y="365760"/>
                </a:lnTo>
                <a:lnTo>
                  <a:pt x="12192000" y="365760"/>
                </a:lnTo>
                <a:lnTo>
                  <a:pt x="12192000" y="0"/>
                </a:lnTo>
                <a:close/>
              </a:path>
            </a:pathLst>
          </a:custGeom>
          <a:solidFill>
            <a:srgbClr val="4471C4"/>
          </a:solidFill>
        </p:spPr>
        <p:txBody>
          <a:bodyPr wrap="square" lIns="0" tIns="0" rIns="0" bIns="0" rtlCol="0"/>
          <a:lstStyle/>
          <a:p>
            <a:endParaRPr/>
          </a:p>
        </p:txBody>
      </p:sp>
      <p:sp>
        <p:nvSpPr>
          <p:cNvPr id="17" name="bg object 17"/>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E528F"/>
            </a:solidFill>
          </a:ln>
        </p:spPr>
        <p:txBody>
          <a:bodyPr wrap="square" lIns="0" tIns="0" rIns="0" bIns="0" rtlCol="0"/>
          <a:lstStyle/>
          <a:p>
            <a:endParaRPr/>
          </a:p>
        </p:txBody>
      </p:sp>
      <p:sp>
        <p:nvSpPr>
          <p:cNvPr id="2" name="Holder 2"/>
          <p:cNvSpPr>
            <a:spLocks noGrp="1"/>
          </p:cNvSpPr>
          <p:nvPr>
            <p:ph type="title"/>
          </p:nvPr>
        </p:nvSpPr>
        <p:spPr>
          <a:xfrm>
            <a:off x="905052" y="219278"/>
            <a:ext cx="4349115" cy="391795"/>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3" name="Holder 3"/>
          <p:cNvSpPr>
            <a:spLocks noGrp="1"/>
          </p:cNvSpPr>
          <p:nvPr>
            <p:ph type="body" idx="1"/>
          </p:nvPr>
        </p:nvSpPr>
        <p:spPr>
          <a:xfrm>
            <a:off x="789228" y="1373504"/>
            <a:ext cx="9636760" cy="1946275"/>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E8B4CACC-E5C9-450A-9E1E-54F34D7E32FD}" type="datetime1">
              <a:rPr lang="en-US" smtClean="0"/>
              <a:t>8/29/2024</a:t>
            </a:fld>
            <a:endParaRPr lang="en-US"/>
          </a:p>
        </p:txBody>
      </p:sp>
      <p:sp>
        <p:nvSpPr>
          <p:cNvPr id="6" name="Holder 6"/>
          <p:cNvSpPr>
            <a:spLocks noGrp="1"/>
          </p:cNvSpPr>
          <p:nvPr>
            <p:ph type="sldNum" sz="quarter" idx="7"/>
          </p:nvPr>
        </p:nvSpPr>
        <p:spPr>
          <a:xfrm>
            <a:off x="9296400" y="6536620"/>
            <a:ext cx="2804160" cy="276999"/>
          </a:xfrm>
          <a:prstGeom prst="rect">
            <a:avLst/>
          </a:prstGeom>
        </p:spPr>
        <p:txBody>
          <a:bodyPr wrap="square" lIns="0" tIns="0" rIns="0" bIns="0">
            <a:spAutoFit/>
          </a:bodyPr>
          <a:lstStyle>
            <a:lvl1pPr algn="r">
              <a:defRPr>
                <a:solidFill>
                  <a:schemeClr val="tx1"/>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s.montana.edu/pearsall/classes/fall2024/476/main.htm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customXml" Target="../ink/ink2.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_rels/slide1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_rels/slide10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png"/><Relationship Id="rId7"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nishu.nath@student.montana.edu"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2.jpeg"/><Relationship Id="rId7"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3.xml"/><Relationship Id="rId4" Type="http://schemas.openxmlformats.org/officeDocument/2006/relationships/image" Target="../media/image34.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0.png"/><Relationship Id="rId18" Type="http://schemas.openxmlformats.org/officeDocument/2006/relationships/customXml" Target="../ink/ink11.xml"/><Relationship Id="rId26" Type="http://schemas.openxmlformats.org/officeDocument/2006/relationships/customXml" Target="../ink/ink15.xml"/><Relationship Id="rId3" Type="http://schemas.openxmlformats.org/officeDocument/2006/relationships/image" Target="../media/image32.jpeg"/><Relationship Id="rId21" Type="http://schemas.openxmlformats.org/officeDocument/2006/relationships/image" Target="../media/image39.png"/><Relationship Id="rId7" Type="http://schemas.openxmlformats.org/officeDocument/2006/relationships/customXml" Target="../ink/ink6.xml"/><Relationship Id="rId12" Type="http://schemas.openxmlformats.org/officeDocument/2006/relationships/customXml" Target="../ink/ink8.xml"/><Relationship Id="rId17" Type="http://schemas.openxmlformats.org/officeDocument/2006/relationships/image" Target="../media/image37.png"/><Relationship Id="rId25" Type="http://schemas.openxmlformats.org/officeDocument/2006/relationships/image" Target="../media/image41.png"/><Relationship Id="rId2" Type="http://schemas.openxmlformats.org/officeDocument/2006/relationships/image" Target="../media/image1.png"/><Relationship Id="rId16" Type="http://schemas.openxmlformats.org/officeDocument/2006/relationships/customXml" Target="../ink/ink10.xml"/><Relationship Id="rId20" Type="http://schemas.openxmlformats.org/officeDocument/2006/relationships/customXml" Target="../ink/ink12.xml"/><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40.png"/><Relationship Id="rId24" Type="http://schemas.openxmlformats.org/officeDocument/2006/relationships/customXml" Target="../ink/ink14.xml"/><Relationship Id="rId5" Type="http://schemas.openxmlformats.org/officeDocument/2006/relationships/customXml" Target="../ink/ink5.xml"/><Relationship Id="rId15" Type="http://schemas.openxmlformats.org/officeDocument/2006/relationships/image" Target="../media/image360.png"/><Relationship Id="rId23" Type="http://schemas.openxmlformats.org/officeDocument/2006/relationships/image" Target="../media/image40.png"/><Relationship Id="rId28" Type="http://schemas.openxmlformats.org/officeDocument/2006/relationships/customXml" Target="../ink/ink16.xml"/><Relationship Id="rId10" Type="http://schemas.openxmlformats.org/officeDocument/2006/relationships/customXml" Target="../ink/ink7.xml"/><Relationship Id="rId19" Type="http://schemas.openxmlformats.org/officeDocument/2006/relationships/image" Target="../media/image38.png"/><Relationship Id="rId4" Type="http://schemas.openxmlformats.org/officeDocument/2006/relationships/image" Target="../media/image34.png"/><Relationship Id="rId9" Type="http://schemas.openxmlformats.org/officeDocument/2006/relationships/image" Target="../media/image36.png"/><Relationship Id="rId14" Type="http://schemas.openxmlformats.org/officeDocument/2006/relationships/customXml" Target="../ink/ink9.xml"/><Relationship Id="rId22" Type="http://schemas.openxmlformats.org/officeDocument/2006/relationships/customXml" Target="../ink/ink13.xml"/><Relationship Id="rId27"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32.jpe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7.gif"/><Relationship Id="rId5" Type="http://schemas.openxmlformats.org/officeDocument/2006/relationships/image" Target="../media/image45.jpe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5.jpe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5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45.jpe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45.jpeg"/></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6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media/image61.png"/><Relationship Id="rId4" Type="http://schemas.openxmlformats.org/officeDocument/2006/relationships/image" Target="../media/image45.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image" Target="../media/image34.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8.xml"/><Relationship Id="rId11" Type="http://schemas.openxmlformats.org/officeDocument/2006/relationships/image" Target="../media/image64.png"/><Relationship Id="rId5" Type="http://schemas.openxmlformats.org/officeDocument/2006/relationships/image" Target="../media/image61.png"/><Relationship Id="rId10" Type="http://schemas.openxmlformats.org/officeDocument/2006/relationships/customXml" Target="../ink/ink20.xml"/><Relationship Id="rId4" Type="http://schemas.openxmlformats.org/officeDocument/2006/relationships/image" Target="../media/image45.jpeg"/><Relationship Id="rId9" Type="http://schemas.openxmlformats.org/officeDocument/2006/relationships/image" Target="../media/image63.png"/></Relationships>
</file>

<file path=ppt/slides/_rels/slide61.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image" Target="../media/image34.pn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1.xml"/><Relationship Id="rId5" Type="http://schemas.openxmlformats.org/officeDocument/2006/relationships/image" Target="../media/image61.png"/><Relationship Id="rId4" Type="http://schemas.openxmlformats.org/officeDocument/2006/relationships/image" Target="../media/image45.jpeg"/><Relationship Id="rId9"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3.xml"/><Relationship Id="rId5" Type="http://schemas.openxmlformats.org/officeDocument/2006/relationships/image" Target="../media/image61.png"/><Relationship Id="rId4" Type="http://schemas.openxmlformats.org/officeDocument/2006/relationships/image" Target="../media/image45.jpeg"/></Relationships>
</file>

<file path=ppt/slides/_rels/slide63.xml.rels><?xml version="1.0" encoding="UTF-8" standalone="yes"?>
<Relationships xmlns="http://schemas.openxmlformats.org/package/2006/relationships"><Relationship Id="rId8" Type="http://schemas.openxmlformats.org/officeDocument/2006/relationships/image" Target="../media/image62.gif"/><Relationship Id="rId3" Type="http://schemas.openxmlformats.org/officeDocument/2006/relationships/image" Target="../media/image34.png"/><Relationship Id="rId7"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4.xml"/><Relationship Id="rId5" Type="http://schemas.openxmlformats.org/officeDocument/2006/relationships/image" Target="../media/image61.png"/><Relationship Id="rId4" Type="http://schemas.openxmlformats.org/officeDocument/2006/relationships/image" Target="../media/image45.jpeg"/></Relationships>
</file>

<file path=ppt/slides/_rels/slide64.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9.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45.jpeg"/></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45.jpeg"/></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7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6.svg"/><Relationship Id="rId4" Type="http://schemas.openxmlformats.org/officeDocument/2006/relationships/image" Target="../media/image85.png"/></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s>
</file>

<file path=ppt/slides/_rels/slide85.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6.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7.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8.xml.rels><?xml version="1.0" encoding="UTF-8" standalone="yes"?>
<Relationships xmlns="http://schemas.openxmlformats.org/package/2006/relationships"><Relationship Id="rId8" Type="http://schemas.openxmlformats.org/officeDocument/2006/relationships/customXml" Target="../ink/ink28.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9.xml.rels><?xml version="1.0" encoding="UTF-8" standalone="yes"?>
<Relationships xmlns="http://schemas.openxmlformats.org/package/2006/relationships"><Relationship Id="rId8" Type="http://schemas.openxmlformats.org/officeDocument/2006/relationships/customXml" Target="../ink/ink29.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 Id="rId9" Type="http://schemas.openxmlformats.org/officeDocument/2006/relationships/image" Target="../media/image25.png"/></Relationships>
</file>

<file path=ppt/slides/_rels/slide90.xml.rels><?xml version="1.0" encoding="UTF-8" standalone="yes"?>
<Relationships xmlns="http://schemas.openxmlformats.org/package/2006/relationships"><Relationship Id="rId8" Type="http://schemas.openxmlformats.org/officeDocument/2006/relationships/customXml" Target="../ink/ink30.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91.xml.rels><?xml version="1.0" encoding="UTF-8" standalone="yes"?>
<Relationships xmlns="http://schemas.openxmlformats.org/package/2006/relationships"><Relationship Id="rId8" Type="http://schemas.openxmlformats.org/officeDocument/2006/relationships/customXml" Target="../ink/ink31.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9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6.svg"/><Relationship Id="rId4" Type="http://schemas.openxmlformats.org/officeDocument/2006/relationships/image" Target="../media/image85.png"/></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1840" y="1752600"/>
            <a:ext cx="10896600" cy="936154"/>
          </a:xfrm>
          <a:prstGeom prst="rect">
            <a:avLst/>
          </a:prstGeom>
        </p:spPr>
        <p:txBody>
          <a:bodyPr vert="horz" wrap="square" lIns="0" tIns="12700" rIns="0" bIns="0" rtlCol="0">
            <a:spAutoFit/>
          </a:bodyPr>
          <a:lstStyle/>
          <a:p>
            <a:pPr marL="12700" algn="ctr">
              <a:lnSpc>
                <a:spcPct val="100000"/>
              </a:lnSpc>
              <a:spcBef>
                <a:spcPts val="100"/>
              </a:spcBef>
            </a:pPr>
            <a:r>
              <a:rPr sz="6000" b="1" dirty="0">
                <a:latin typeface="Arial" panose="020B0604020202020204" pitchFamily="34" charset="0"/>
                <a:cs typeface="Arial" panose="020B0604020202020204" pitchFamily="34" charset="0"/>
              </a:rPr>
              <a:t>CSCI</a:t>
            </a:r>
            <a:r>
              <a:rPr sz="6000" b="1" spc="-225" dirty="0">
                <a:latin typeface="Arial" panose="020B0604020202020204" pitchFamily="34" charset="0"/>
                <a:cs typeface="Arial" panose="020B0604020202020204" pitchFamily="34" charset="0"/>
              </a:rPr>
              <a:t> </a:t>
            </a:r>
            <a:r>
              <a:rPr lang="en-US" sz="6000" b="1" dirty="0">
                <a:latin typeface="Arial" panose="020B0604020202020204" pitchFamily="34" charset="0"/>
                <a:cs typeface="Arial" panose="020B0604020202020204" pitchFamily="34" charset="0"/>
              </a:rPr>
              <a:t>476</a:t>
            </a:r>
            <a:r>
              <a:rPr sz="6000" b="1" dirty="0">
                <a:latin typeface="Arial" panose="020B0604020202020204" pitchFamily="34" charset="0"/>
                <a:cs typeface="Arial" panose="020B0604020202020204" pitchFamily="34" charset="0"/>
              </a:rPr>
              <a:t>:</a:t>
            </a:r>
            <a:r>
              <a:rPr sz="6000" b="1" spc="-204" dirty="0">
                <a:latin typeface="Arial" panose="020B0604020202020204" pitchFamily="34" charset="0"/>
                <a:cs typeface="Arial" panose="020B0604020202020204" pitchFamily="34" charset="0"/>
              </a:rPr>
              <a:t> </a:t>
            </a:r>
            <a:r>
              <a:rPr lang="en-US" sz="6000" b="1" spc="-204" dirty="0">
                <a:latin typeface="Arial" panose="020B0604020202020204" pitchFamily="34" charset="0"/>
                <a:cs typeface="Arial" panose="020B0604020202020204" pitchFamily="34" charset="0"/>
              </a:rPr>
              <a:t>Computer Security</a:t>
            </a:r>
            <a:endParaRPr sz="6000" b="1" dirty="0">
              <a:latin typeface="Arial" panose="020B0604020202020204" pitchFamily="34" charset="0"/>
              <a:cs typeface="Arial" panose="020B0604020202020204" pitchFamily="34" charset="0"/>
            </a:endParaRPr>
          </a:p>
        </p:txBody>
      </p:sp>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solidFill>
                  <a:srgbClr val="FF0000"/>
                </a:solidFill>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solidFill>
                  <a:srgbClr val="FF0000"/>
                </a:solidFill>
              </a:endParaRPr>
            </a:p>
          </p:txBody>
        </p:sp>
      </p:grpSp>
      <p:grpSp>
        <p:nvGrpSpPr>
          <p:cNvPr id="6" name="object 6"/>
          <p:cNvGrpSpPr/>
          <p:nvPr/>
        </p:nvGrpSpPr>
        <p:grpSpPr>
          <a:xfrm>
            <a:off x="-6350" y="-6350"/>
            <a:ext cx="838835" cy="887730"/>
            <a:chOff x="-6350" y="-6350"/>
            <a:chExt cx="838835" cy="887730"/>
          </a:xfrm>
          <a:solidFill>
            <a:schemeClr val="accent3"/>
          </a:solidFill>
        </p:grpSpPr>
        <p:sp>
          <p:nvSpPr>
            <p:cNvPr id="7" name="object 7"/>
            <p:cNvSpPr/>
            <p:nvPr/>
          </p:nvSpPr>
          <p:spPr>
            <a:xfrm>
              <a:off x="0" y="0"/>
              <a:ext cx="826135" cy="875030"/>
            </a:xfrm>
            <a:custGeom>
              <a:avLst/>
              <a:gdLst/>
              <a:ahLst/>
              <a:cxnLst/>
              <a:rect l="l" t="t" r="r" b="b"/>
              <a:pathLst>
                <a:path w="826135" h="875030">
                  <a:moveTo>
                    <a:pt x="826008" y="0"/>
                  </a:moveTo>
                  <a:lnTo>
                    <a:pt x="0" y="0"/>
                  </a:lnTo>
                  <a:lnTo>
                    <a:pt x="0" y="874776"/>
                  </a:lnTo>
                  <a:lnTo>
                    <a:pt x="826008" y="0"/>
                  </a:lnTo>
                  <a:close/>
                </a:path>
              </a:pathLst>
            </a:custGeom>
            <a:grpFill/>
            <a:ln>
              <a:solidFill>
                <a:schemeClr val="accent3">
                  <a:lumMod val="75000"/>
                </a:schemeClr>
              </a:solidFill>
            </a:ln>
          </p:spPr>
          <p:txBody>
            <a:bodyPr wrap="square" lIns="0" tIns="0" rIns="0" bIns="0" rtlCol="0"/>
            <a:lstStyle/>
            <a:p>
              <a:endParaRPr>
                <a:solidFill>
                  <a:srgbClr val="FF0000"/>
                </a:solidFill>
              </a:endParaRPr>
            </a:p>
          </p:txBody>
        </p:sp>
        <p:sp>
          <p:nvSpPr>
            <p:cNvPr id="8" name="object 8"/>
            <p:cNvSpPr/>
            <p:nvPr/>
          </p:nvSpPr>
          <p:spPr>
            <a:xfrm>
              <a:off x="0" y="0"/>
              <a:ext cx="826135" cy="875030"/>
            </a:xfrm>
            <a:custGeom>
              <a:avLst/>
              <a:gdLst/>
              <a:ahLst/>
              <a:cxnLst/>
              <a:rect l="l" t="t" r="r" b="b"/>
              <a:pathLst>
                <a:path w="826135" h="875030">
                  <a:moveTo>
                    <a:pt x="0" y="0"/>
                  </a:moveTo>
                  <a:lnTo>
                    <a:pt x="826008" y="0"/>
                  </a:lnTo>
                  <a:lnTo>
                    <a:pt x="0" y="874776"/>
                  </a:lnTo>
                  <a:lnTo>
                    <a:pt x="0" y="0"/>
                  </a:lnTo>
                  <a:close/>
                </a:path>
              </a:pathLst>
            </a:custGeom>
            <a:grpFill/>
            <a:ln w="12700">
              <a:solidFill>
                <a:schemeClr val="accent3">
                  <a:lumMod val="75000"/>
                </a:schemeClr>
              </a:solidFill>
            </a:ln>
          </p:spPr>
          <p:txBody>
            <a:bodyPr wrap="square" lIns="0" tIns="0" rIns="0" bIns="0" rtlCol="0"/>
            <a:lstStyle/>
            <a:p>
              <a:endParaRPr>
                <a:solidFill>
                  <a:srgbClr val="FF0000"/>
                </a:solidFill>
              </a:endParaRPr>
            </a:p>
          </p:txBody>
        </p:sp>
      </p:grpSp>
      <p:sp>
        <p:nvSpPr>
          <p:cNvPr id="9" name="object 9"/>
          <p:cNvSpPr txBox="1"/>
          <p:nvPr/>
        </p:nvSpPr>
        <p:spPr>
          <a:xfrm>
            <a:off x="3962400" y="2895600"/>
            <a:ext cx="6177280" cy="382156"/>
          </a:xfrm>
          <a:prstGeom prst="rect">
            <a:avLst/>
          </a:prstGeom>
        </p:spPr>
        <p:txBody>
          <a:bodyPr vert="horz" wrap="square" lIns="0" tIns="12700" rIns="0" bIns="0" rtlCol="0">
            <a:spAutoFit/>
          </a:bodyPr>
          <a:lstStyle/>
          <a:p>
            <a:pPr marL="12700">
              <a:lnSpc>
                <a:spcPct val="100000"/>
              </a:lnSpc>
              <a:spcBef>
                <a:spcPts val="100"/>
              </a:spcBef>
            </a:pPr>
            <a:r>
              <a:rPr lang="en-US" sz="2400" spc="-10" dirty="0">
                <a:latin typeface="Calibri"/>
                <a:cs typeface="Calibri"/>
              </a:rPr>
              <a:t>Computer Systems Review</a:t>
            </a:r>
            <a:endParaRPr sz="2400" dirty="0">
              <a:latin typeface="Calibri"/>
              <a:cs typeface="Calibri"/>
            </a:endParaRPr>
          </a:p>
        </p:txBody>
      </p:sp>
      <p:sp>
        <p:nvSpPr>
          <p:cNvPr id="10" name="object 10"/>
          <p:cNvSpPr txBox="1"/>
          <p:nvPr/>
        </p:nvSpPr>
        <p:spPr>
          <a:xfrm>
            <a:off x="76200" y="5523188"/>
            <a:ext cx="11587785" cy="887422"/>
          </a:xfrm>
          <a:prstGeom prst="rect">
            <a:avLst/>
          </a:prstGeom>
        </p:spPr>
        <p:txBody>
          <a:bodyPr vert="horz" wrap="square" lIns="0" tIns="12700" rIns="0" bIns="0" rtlCol="0">
            <a:spAutoFit/>
          </a:bodyPr>
          <a:lstStyle/>
          <a:p>
            <a:pPr marL="12700" marR="3335020">
              <a:lnSpc>
                <a:spcPct val="100000"/>
              </a:lnSpc>
              <a:spcBef>
                <a:spcPts val="100"/>
              </a:spcBef>
            </a:pPr>
            <a:r>
              <a:rPr sz="2800" dirty="0">
                <a:latin typeface="Calibri"/>
                <a:cs typeface="Calibri"/>
              </a:rPr>
              <a:t>Reese</a:t>
            </a:r>
            <a:r>
              <a:rPr sz="2800" spc="-50" dirty="0">
                <a:latin typeface="Calibri"/>
                <a:cs typeface="Calibri"/>
              </a:rPr>
              <a:t> </a:t>
            </a:r>
            <a:r>
              <a:rPr sz="2800" spc="-20" dirty="0">
                <a:latin typeface="Calibri"/>
                <a:cs typeface="Calibri"/>
              </a:rPr>
              <a:t>Pearsall </a:t>
            </a:r>
            <a:endParaRPr lang="en-US" sz="2800" spc="-20" dirty="0">
              <a:latin typeface="Calibri"/>
              <a:cs typeface="Calibri"/>
            </a:endParaRPr>
          </a:p>
          <a:p>
            <a:pPr marL="12700" marR="3335020">
              <a:lnSpc>
                <a:spcPct val="100000"/>
              </a:lnSpc>
              <a:spcBef>
                <a:spcPts val="100"/>
              </a:spcBef>
            </a:pPr>
            <a:r>
              <a:rPr lang="en-US" sz="2800" dirty="0">
                <a:latin typeface="Calibri"/>
                <a:cs typeface="Calibri"/>
              </a:rPr>
              <a:t>Fall 2024</a:t>
            </a:r>
          </a:p>
        </p:txBody>
      </p:sp>
      <p:sp>
        <p:nvSpPr>
          <p:cNvPr id="12" name="TextBox 11">
            <a:extLst>
              <a:ext uri="{FF2B5EF4-FFF2-40B4-BE49-F238E27FC236}">
                <a16:creationId xmlns:a16="http://schemas.microsoft.com/office/drawing/2014/main" id="{916A11AF-12F4-4CFA-946A-9D6E597DA2A6}"/>
              </a:ext>
            </a:extLst>
          </p:cNvPr>
          <p:cNvSpPr txBox="1"/>
          <p:nvPr/>
        </p:nvSpPr>
        <p:spPr>
          <a:xfrm>
            <a:off x="0" y="6503206"/>
            <a:ext cx="9448800" cy="338554"/>
          </a:xfrm>
          <a:prstGeom prst="rect">
            <a:avLst/>
          </a:prstGeom>
          <a:noFill/>
        </p:spPr>
        <p:txBody>
          <a:bodyPr wrap="square">
            <a:spAutoFit/>
          </a:bodyPr>
          <a:lstStyle/>
          <a:p>
            <a:pPr marL="12700" marR="3335020">
              <a:lnSpc>
                <a:spcPct val="100000"/>
              </a:lnSpc>
              <a:spcBef>
                <a:spcPts val="100"/>
              </a:spcBef>
            </a:pPr>
            <a:r>
              <a:rPr lang="en-US" sz="1600" dirty="0">
                <a:solidFill>
                  <a:schemeClr val="bg1"/>
                </a:solidFill>
                <a:latin typeface="Calibri"/>
                <a:cs typeface="Calibri"/>
                <a:hlinkClick r:id="rId2">
                  <a:extLst>
                    <a:ext uri="{A12FA001-AC4F-418D-AE19-62706E023703}">
                      <ahyp:hlinkClr xmlns:ahyp="http://schemas.microsoft.com/office/drawing/2018/hyperlinkcolor" val="tx"/>
                    </a:ext>
                  </a:extLst>
                </a:hlinkClick>
              </a:rPr>
              <a:t>https://www.cs.montana.edu/pearsall/classes/fall2024/476/main.html</a:t>
            </a:r>
            <a:endParaRPr lang="en-US" sz="1600" dirty="0">
              <a:solidFill>
                <a:schemeClr val="bg1"/>
              </a:solidFill>
              <a:latin typeface="Calibri"/>
              <a:cs typeface="Calibri"/>
            </a:endParaRPr>
          </a:p>
        </p:txBody>
      </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a:t>
            </a:fld>
            <a:endParaRPr lang="en-US" dirty="0"/>
          </a:p>
        </p:txBody>
      </p:sp>
      <p:sp>
        <p:nvSpPr>
          <p:cNvPr id="11" name="TextBox 10">
            <a:extLst>
              <a:ext uri="{FF2B5EF4-FFF2-40B4-BE49-F238E27FC236}">
                <a16:creationId xmlns:a16="http://schemas.microsoft.com/office/drawing/2014/main" id="{9889CCD5-4733-22C7-4FB7-F770B1F59CBB}"/>
              </a:ext>
            </a:extLst>
          </p:cNvPr>
          <p:cNvSpPr txBox="1"/>
          <p:nvPr/>
        </p:nvSpPr>
        <p:spPr>
          <a:xfrm>
            <a:off x="6601556" y="6486458"/>
            <a:ext cx="3248005" cy="307777"/>
          </a:xfrm>
          <a:prstGeom prst="rect">
            <a:avLst/>
          </a:prstGeom>
          <a:noFill/>
        </p:spPr>
        <p:txBody>
          <a:bodyPr wrap="none" rtlCol="0">
            <a:spAutoFit/>
          </a:bodyPr>
          <a:lstStyle/>
          <a:p>
            <a:r>
              <a:rPr lang="en-US" sz="1400" dirty="0"/>
              <a:t>*all images are stolen from the internet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1905000" y="579160"/>
            <a:ext cx="8724900" cy="646331"/>
          </a:xfrm>
          <a:prstGeom prst="rect">
            <a:avLst/>
          </a:prstGeom>
          <a:noFill/>
        </p:spPr>
        <p:txBody>
          <a:bodyPr wrap="square" rtlCol="0">
            <a:spAutoFit/>
          </a:bodyPr>
          <a:lstStyle/>
          <a:p>
            <a:r>
              <a:rPr lang="en-US" sz="3600" b="1" dirty="0"/>
              <a:t>What is so magical about a computer?</a:t>
            </a:r>
          </a:p>
        </p:txBody>
      </p:sp>
      <p:sp>
        <p:nvSpPr>
          <p:cNvPr id="16" name="TextBox 15">
            <a:extLst>
              <a:ext uri="{FF2B5EF4-FFF2-40B4-BE49-F238E27FC236}">
                <a16:creationId xmlns:a16="http://schemas.microsoft.com/office/drawing/2014/main" id="{71A6DB8F-6648-2750-02BE-3DD813DD2100}"/>
              </a:ext>
            </a:extLst>
          </p:cNvPr>
          <p:cNvSpPr txBox="1"/>
          <p:nvPr/>
        </p:nvSpPr>
        <p:spPr>
          <a:xfrm>
            <a:off x="1828800" y="2971800"/>
            <a:ext cx="8384026" cy="400110"/>
          </a:xfrm>
          <a:prstGeom prst="rect">
            <a:avLst/>
          </a:prstGeom>
          <a:noFill/>
          <a:ln>
            <a:solidFill>
              <a:schemeClr val="tx1"/>
            </a:solidFill>
          </a:ln>
        </p:spPr>
        <p:txBody>
          <a:bodyPr wrap="none" rtlCol="0">
            <a:spAutoFit/>
          </a:bodyPr>
          <a:lstStyle/>
          <a:p>
            <a:r>
              <a:rPr lang="en-US" sz="2000" dirty="0"/>
              <a:t>Computers only understand instructions in the form of 0s and 1s (binary)</a:t>
            </a:r>
          </a:p>
        </p:txBody>
      </p:sp>
      <p:sp>
        <p:nvSpPr>
          <p:cNvPr id="2" name="TextBox 1">
            <a:extLst>
              <a:ext uri="{FF2B5EF4-FFF2-40B4-BE49-F238E27FC236}">
                <a16:creationId xmlns:a16="http://schemas.microsoft.com/office/drawing/2014/main" id="{3C4B6C8B-3DD0-AD45-A958-E48CF6C2DD1B}"/>
              </a:ext>
            </a:extLst>
          </p:cNvPr>
          <p:cNvSpPr txBox="1"/>
          <p:nvPr/>
        </p:nvSpPr>
        <p:spPr>
          <a:xfrm>
            <a:off x="5334000" y="2602468"/>
            <a:ext cx="1082348" cy="369332"/>
          </a:xfrm>
          <a:prstGeom prst="rect">
            <a:avLst/>
          </a:prstGeom>
          <a:noFill/>
        </p:spPr>
        <p:txBody>
          <a:bodyPr wrap="none" rtlCol="0">
            <a:spAutoFit/>
          </a:bodyPr>
          <a:lstStyle/>
          <a:p>
            <a:r>
              <a:rPr lang="en-US" b="1" dirty="0">
                <a:solidFill>
                  <a:srgbClr val="FF0000"/>
                </a:solidFill>
              </a:rPr>
              <a:t>Big Idea</a:t>
            </a:r>
          </a:p>
        </p:txBody>
      </p:sp>
      <p:sp>
        <p:nvSpPr>
          <p:cNvPr id="7" name="TextBox 6">
            <a:extLst>
              <a:ext uri="{FF2B5EF4-FFF2-40B4-BE49-F238E27FC236}">
                <a16:creationId xmlns:a16="http://schemas.microsoft.com/office/drawing/2014/main" id="{42E995B7-5D37-7886-DDBB-A8E629F7F837}"/>
              </a:ext>
            </a:extLst>
          </p:cNvPr>
          <p:cNvSpPr txBox="1"/>
          <p:nvPr/>
        </p:nvSpPr>
        <p:spPr>
          <a:xfrm>
            <a:off x="914400" y="4933553"/>
            <a:ext cx="2467342" cy="369332"/>
          </a:xfrm>
          <a:prstGeom prst="rect">
            <a:avLst/>
          </a:prstGeom>
          <a:noFill/>
        </p:spPr>
        <p:txBody>
          <a:bodyPr wrap="none" rtlCol="0">
            <a:spAutoFit/>
          </a:bodyPr>
          <a:lstStyle/>
          <a:p>
            <a:r>
              <a:rPr lang="en-US" strike="sngStrike" dirty="0"/>
              <a:t>Welcome to CSCI 476</a:t>
            </a:r>
          </a:p>
        </p:txBody>
      </p:sp>
      <p:sp>
        <p:nvSpPr>
          <p:cNvPr id="8" name="TextBox 7">
            <a:extLst>
              <a:ext uri="{FF2B5EF4-FFF2-40B4-BE49-F238E27FC236}">
                <a16:creationId xmlns:a16="http://schemas.microsoft.com/office/drawing/2014/main" id="{EE9679DA-CDB2-0BB6-5199-628A23D7BB11}"/>
              </a:ext>
            </a:extLst>
          </p:cNvPr>
          <p:cNvSpPr txBox="1"/>
          <p:nvPr/>
        </p:nvSpPr>
        <p:spPr>
          <a:xfrm>
            <a:off x="5334000" y="4632468"/>
            <a:ext cx="6096000" cy="1200329"/>
          </a:xfrm>
          <a:prstGeom prst="rect">
            <a:avLst/>
          </a:prstGeom>
          <a:noFill/>
        </p:spPr>
        <p:txBody>
          <a:bodyPr wrap="square" rtlCol="0">
            <a:spAutoFit/>
          </a:bodyPr>
          <a:lstStyle/>
          <a:p>
            <a:r>
              <a:rPr lang="en-US" b="1" dirty="0"/>
              <a:t>01010111 01100101 01101100 01100011 01101111 01101101 01100101 00100000 01110100 01101111 00100000 01000011 01010011 01000011 01001001 00100000 00110100 00110111 00110110 </a:t>
            </a:r>
          </a:p>
        </p:txBody>
      </p:sp>
      <p:sp>
        <p:nvSpPr>
          <p:cNvPr id="9" name="Multiplication Sign 8">
            <a:extLst>
              <a:ext uri="{FF2B5EF4-FFF2-40B4-BE49-F238E27FC236}">
                <a16:creationId xmlns:a16="http://schemas.microsoft.com/office/drawing/2014/main" id="{65C3ADCF-376E-7C9A-18E6-81A0F58D1AD0}"/>
              </a:ext>
            </a:extLst>
          </p:cNvPr>
          <p:cNvSpPr/>
          <p:nvPr/>
        </p:nvSpPr>
        <p:spPr>
          <a:xfrm>
            <a:off x="3276600" y="4785042"/>
            <a:ext cx="685800" cy="66635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F8EF20A-08D4-A98C-9278-D47E8589E784}"/>
              </a:ext>
            </a:extLst>
          </p:cNvPr>
          <p:cNvGrpSpPr/>
          <p:nvPr/>
        </p:nvGrpSpPr>
        <p:grpSpPr>
          <a:xfrm>
            <a:off x="10192261" y="3611870"/>
            <a:ext cx="1148400" cy="1014480"/>
            <a:chOff x="10192261" y="3611870"/>
            <a:chExt cx="1148400" cy="101448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D42A8A3-A429-0D5B-0346-2628E749D0F1}"/>
                    </a:ext>
                  </a:extLst>
                </p14:cNvPr>
                <p14:cNvContentPartPr/>
                <p14:nvPr/>
              </p14:nvContentPartPr>
              <p14:xfrm>
                <a:off x="10301341" y="3611870"/>
                <a:ext cx="1039320" cy="1014480"/>
              </p14:xfrm>
            </p:contentPart>
          </mc:Choice>
          <mc:Fallback xmlns="">
            <p:pic>
              <p:nvPicPr>
                <p:cNvPr id="10" name="Ink 9">
                  <a:extLst>
                    <a:ext uri="{FF2B5EF4-FFF2-40B4-BE49-F238E27FC236}">
                      <a16:creationId xmlns:a16="http://schemas.microsoft.com/office/drawing/2014/main" id="{9D42A8A3-A429-0D5B-0346-2628E749D0F1}"/>
                    </a:ext>
                  </a:extLst>
                </p:cNvPr>
                <p:cNvPicPr/>
                <p:nvPr/>
              </p:nvPicPr>
              <p:blipFill>
                <a:blip r:embed="rId4"/>
                <a:stretch>
                  <a:fillRect/>
                </a:stretch>
              </p:blipFill>
              <p:spPr>
                <a:xfrm>
                  <a:off x="10238341" y="3548870"/>
                  <a:ext cx="1164960" cy="1140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BFE18CB2-696C-35E8-0E96-AAE2E8BFA70B}"/>
                    </a:ext>
                  </a:extLst>
                </p14:cNvPr>
                <p14:cNvContentPartPr/>
                <p14:nvPr/>
              </p14:nvContentPartPr>
              <p14:xfrm>
                <a:off x="10192261" y="4294790"/>
                <a:ext cx="273600" cy="293760"/>
              </p14:xfrm>
            </p:contentPart>
          </mc:Choice>
          <mc:Fallback xmlns="">
            <p:pic>
              <p:nvPicPr>
                <p:cNvPr id="12" name="Ink 11">
                  <a:extLst>
                    <a:ext uri="{FF2B5EF4-FFF2-40B4-BE49-F238E27FC236}">
                      <a16:creationId xmlns:a16="http://schemas.microsoft.com/office/drawing/2014/main" id="{BFE18CB2-696C-35E8-0E96-AAE2E8BFA70B}"/>
                    </a:ext>
                  </a:extLst>
                </p:cNvPr>
                <p:cNvPicPr/>
                <p:nvPr/>
              </p:nvPicPr>
              <p:blipFill>
                <a:blip r:embed="rId6"/>
                <a:stretch>
                  <a:fillRect/>
                </a:stretch>
              </p:blipFill>
              <p:spPr>
                <a:xfrm>
                  <a:off x="10129621" y="4232150"/>
                  <a:ext cx="399240" cy="419400"/>
                </a:xfrm>
                <a:prstGeom prst="rect">
                  <a:avLst/>
                </a:prstGeom>
              </p:spPr>
            </p:pic>
          </mc:Fallback>
        </mc:AlternateContent>
      </p:grpSp>
    </p:spTree>
    <p:extLst>
      <p:ext uri="{BB962C8B-B14F-4D97-AF65-F5344CB8AC3E}">
        <p14:creationId xmlns:p14="http://schemas.microsoft.com/office/powerpoint/2010/main" val="23764731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100</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199" y="1239027"/>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2" name="TextBox 1">
            <a:extLst>
              <a:ext uri="{FF2B5EF4-FFF2-40B4-BE49-F238E27FC236}">
                <a16:creationId xmlns:a16="http://schemas.microsoft.com/office/drawing/2014/main" id="{730FAA36-F54D-BE7E-EC4E-AB27F6284F83}"/>
              </a:ext>
            </a:extLst>
          </p:cNvPr>
          <p:cNvSpPr txBox="1"/>
          <p:nvPr/>
        </p:nvSpPr>
        <p:spPr>
          <a:xfrm>
            <a:off x="349410" y="3810000"/>
            <a:ext cx="1739579" cy="461665"/>
          </a:xfrm>
          <a:prstGeom prst="rect">
            <a:avLst/>
          </a:prstGeom>
          <a:noFill/>
        </p:spPr>
        <p:txBody>
          <a:bodyPr wrap="none" rtlCol="0">
            <a:spAutoFit/>
          </a:bodyPr>
          <a:lstStyle/>
          <a:p>
            <a:r>
              <a:rPr lang="en-US" sz="2400" b="1" dirty="0"/>
              <a:t>Privileged </a:t>
            </a:r>
          </a:p>
        </p:txBody>
      </p:sp>
      <p:sp>
        <p:nvSpPr>
          <p:cNvPr id="6" name="TextBox 5">
            <a:extLst>
              <a:ext uri="{FF2B5EF4-FFF2-40B4-BE49-F238E27FC236}">
                <a16:creationId xmlns:a16="http://schemas.microsoft.com/office/drawing/2014/main" id="{62280815-584F-0DED-B9D8-310C3AC3BD3C}"/>
              </a:ext>
            </a:extLst>
          </p:cNvPr>
          <p:cNvSpPr txBox="1"/>
          <p:nvPr/>
        </p:nvSpPr>
        <p:spPr>
          <a:xfrm>
            <a:off x="342899" y="2125294"/>
            <a:ext cx="2319866" cy="461665"/>
          </a:xfrm>
          <a:prstGeom prst="rect">
            <a:avLst/>
          </a:prstGeom>
          <a:noFill/>
        </p:spPr>
        <p:txBody>
          <a:bodyPr wrap="none" rtlCol="0">
            <a:spAutoFit/>
          </a:bodyPr>
          <a:lstStyle/>
          <a:p>
            <a:r>
              <a:rPr lang="en-US" sz="2400" b="1" dirty="0"/>
              <a:t>Not privileged </a:t>
            </a:r>
          </a:p>
        </p:txBody>
      </p:sp>
      <p:sp>
        <p:nvSpPr>
          <p:cNvPr id="14" name="TextBox 13">
            <a:extLst>
              <a:ext uri="{FF2B5EF4-FFF2-40B4-BE49-F238E27FC236}">
                <a16:creationId xmlns:a16="http://schemas.microsoft.com/office/drawing/2014/main" id="{E4D6341B-C11A-DF4C-550E-FC0DADB5A4EA}"/>
              </a:ext>
            </a:extLst>
          </p:cNvPr>
          <p:cNvSpPr txBox="1"/>
          <p:nvPr/>
        </p:nvSpPr>
        <p:spPr>
          <a:xfrm>
            <a:off x="342899" y="4910381"/>
            <a:ext cx="1588897" cy="461665"/>
          </a:xfrm>
          <a:prstGeom prst="rect">
            <a:avLst/>
          </a:prstGeom>
          <a:noFill/>
        </p:spPr>
        <p:txBody>
          <a:bodyPr wrap="none" rtlCol="0">
            <a:spAutoFit/>
          </a:bodyPr>
          <a:lstStyle/>
          <a:p>
            <a:r>
              <a:rPr lang="en-US" sz="2400" b="1" dirty="0"/>
              <a:t>Hardware</a:t>
            </a:r>
          </a:p>
        </p:txBody>
      </p:sp>
      <p:pic>
        <p:nvPicPr>
          <p:cNvPr id="9" name="Graphic 8" descr="Skull outline">
            <a:extLst>
              <a:ext uri="{FF2B5EF4-FFF2-40B4-BE49-F238E27FC236}">
                <a16:creationId xmlns:a16="http://schemas.microsoft.com/office/drawing/2014/main" id="{51038399-D415-EFA2-1CE7-29734089D0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6600" y="1650379"/>
            <a:ext cx="616110" cy="616110"/>
          </a:xfrm>
          <a:prstGeom prst="rect">
            <a:avLst/>
          </a:prstGeom>
        </p:spPr>
      </p:pic>
      <p:pic>
        <p:nvPicPr>
          <p:cNvPr id="11" name="Graphic 10" descr="Skull outline">
            <a:extLst>
              <a:ext uri="{FF2B5EF4-FFF2-40B4-BE49-F238E27FC236}">
                <a16:creationId xmlns:a16="http://schemas.microsoft.com/office/drawing/2014/main" id="{A1F0C2AB-A7BA-D628-FF77-70F8EA08C8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33950" y="2278904"/>
            <a:ext cx="616110" cy="616110"/>
          </a:xfrm>
          <a:prstGeom prst="rect">
            <a:avLst/>
          </a:prstGeom>
        </p:spPr>
      </p:pic>
    </p:spTree>
    <p:extLst>
      <p:ext uri="{BB962C8B-B14F-4D97-AF65-F5344CB8AC3E}">
        <p14:creationId xmlns:p14="http://schemas.microsoft.com/office/powerpoint/2010/main" val="36383553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101</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199" y="1239027"/>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2" name="TextBox 1">
            <a:extLst>
              <a:ext uri="{FF2B5EF4-FFF2-40B4-BE49-F238E27FC236}">
                <a16:creationId xmlns:a16="http://schemas.microsoft.com/office/drawing/2014/main" id="{730FAA36-F54D-BE7E-EC4E-AB27F6284F83}"/>
              </a:ext>
            </a:extLst>
          </p:cNvPr>
          <p:cNvSpPr txBox="1"/>
          <p:nvPr/>
        </p:nvSpPr>
        <p:spPr>
          <a:xfrm>
            <a:off x="349410" y="3810000"/>
            <a:ext cx="1739579" cy="461665"/>
          </a:xfrm>
          <a:prstGeom prst="rect">
            <a:avLst/>
          </a:prstGeom>
          <a:noFill/>
        </p:spPr>
        <p:txBody>
          <a:bodyPr wrap="none" rtlCol="0">
            <a:spAutoFit/>
          </a:bodyPr>
          <a:lstStyle/>
          <a:p>
            <a:r>
              <a:rPr lang="en-US" sz="2400" b="1" dirty="0"/>
              <a:t>Privileged </a:t>
            </a:r>
          </a:p>
        </p:txBody>
      </p:sp>
      <p:sp>
        <p:nvSpPr>
          <p:cNvPr id="6" name="TextBox 5">
            <a:extLst>
              <a:ext uri="{FF2B5EF4-FFF2-40B4-BE49-F238E27FC236}">
                <a16:creationId xmlns:a16="http://schemas.microsoft.com/office/drawing/2014/main" id="{62280815-584F-0DED-B9D8-310C3AC3BD3C}"/>
              </a:ext>
            </a:extLst>
          </p:cNvPr>
          <p:cNvSpPr txBox="1"/>
          <p:nvPr/>
        </p:nvSpPr>
        <p:spPr>
          <a:xfrm>
            <a:off x="342899" y="2125294"/>
            <a:ext cx="2319866" cy="461665"/>
          </a:xfrm>
          <a:prstGeom prst="rect">
            <a:avLst/>
          </a:prstGeom>
          <a:noFill/>
        </p:spPr>
        <p:txBody>
          <a:bodyPr wrap="none" rtlCol="0">
            <a:spAutoFit/>
          </a:bodyPr>
          <a:lstStyle/>
          <a:p>
            <a:r>
              <a:rPr lang="en-US" sz="2400" b="1" dirty="0"/>
              <a:t>Not privileged </a:t>
            </a:r>
          </a:p>
        </p:txBody>
      </p:sp>
      <p:sp>
        <p:nvSpPr>
          <p:cNvPr id="14" name="TextBox 13">
            <a:extLst>
              <a:ext uri="{FF2B5EF4-FFF2-40B4-BE49-F238E27FC236}">
                <a16:creationId xmlns:a16="http://schemas.microsoft.com/office/drawing/2014/main" id="{E4D6341B-C11A-DF4C-550E-FC0DADB5A4EA}"/>
              </a:ext>
            </a:extLst>
          </p:cNvPr>
          <p:cNvSpPr txBox="1"/>
          <p:nvPr/>
        </p:nvSpPr>
        <p:spPr>
          <a:xfrm>
            <a:off x="342899" y="4910381"/>
            <a:ext cx="1588897" cy="461665"/>
          </a:xfrm>
          <a:prstGeom prst="rect">
            <a:avLst/>
          </a:prstGeom>
          <a:noFill/>
        </p:spPr>
        <p:txBody>
          <a:bodyPr wrap="none" rtlCol="0">
            <a:spAutoFit/>
          </a:bodyPr>
          <a:lstStyle/>
          <a:p>
            <a:r>
              <a:rPr lang="en-US" sz="2400" b="1" dirty="0"/>
              <a:t>Hardware</a:t>
            </a:r>
          </a:p>
        </p:txBody>
      </p:sp>
      <p:pic>
        <p:nvPicPr>
          <p:cNvPr id="9" name="Graphic 8" descr="Skull outline">
            <a:extLst>
              <a:ext uri="{FF2B5EF4-FFF2-40B4-BE49-F238E27FC236}">
                <a16:creationId xmlns:a16="http://schemas.microsoft.com/office/drawing/2014/main" id="{51038399-D415-EFA2-1CE7-29734089D0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6600" y="1650379"/>
            <a:ext cx="616110" cy="616110"/>
          </a:xfrm>
          <a:prstGeom prst="rect">
            <a:avLst/>
          </a:prstGeom>
        </p:spPr>
      </p:pic>
      <p:pic>
        <p:nvPicPr>
          <p:cNvPr id="11" name="Graphic 10" descr="Skull outline">
            <a:extLst>
              <a:ext uri="{FF2B5EF4-FFF2-40B4-BE49-F238E27FC236}">
                <a16:creationId xmlns:a16="http://schemas.microsoft.com/office/drawing/2014/main" id="{A1F0C2AB-A7BA-D628-FF77-70F8EA08C8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33950" y="2278904"/>
            <a:ext cx="616110" cy="616110"/>
          </a:xfrm>
          <a:prstGeom prst="rect">
            <a:avLst/>
          </a:prstGeom>
        </p:spPr>
      </p:pic>
      <p:pic>
        <p:nvPicPr>
          <p:cNvPr id="8" name="Graphic 7" descr="Skull outline">
            <a:extLst>
              <a:ext uri="{FF2B5EF4-FFF2-40B4-BE49-F238E27FC236}">
                <a16:creationId xmlns:a16="http://schemas.microsoft.com/office/drawing/2014/main" id="{C88FE98E-87E8-D787-4A8D-5AA0501752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2710" y="3819525"/>
            <a:ext cx="533400" cy="533400"/>
          </a:xfrm>
          <a:prstGeom prst="rect">
            <a:avLst/>
          </a:prstGeom>
        </p:spPr>
      </p:pic>
    </p:spTree>
    <p:extLst>
      <p:ext uri="{BB962C8B-B14F-4D97-AF65-F5344CB8AC3E}">
        <p14:creationId xmlns:p14="http://schemas.microsoft.com/office/powerpoint/2010/main" val="37931073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102</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199" y="1239027"/>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2" name="TextBox 1">
            <a:extLst>
              <a:ext uri="{FF2B5EF4-FFF2-40B4-BE49-F238E27FC236}">
                <a16:creationId xmlns:a16="http://schemas.microsoft.com/office/drawing/2014/main" id="{730FAA36-F54D-BE7E-EC4E-AB27F6284F83}"/>
              </a:ext>
            </a:extLst>
          </p:cNvPr>
          <p:cNvSpPr txBox="1"/>
          <p:nvPr/>
        </p:nvSpPr>
        <p:spPr>
          <a:xfrm>
            <a:off x="349410" y="3810000"/>
            <a:ext cx="1739579" cy="461665"/>
          </a:xfrm>
          <a:prstGeom prst="rect">
            <a:avLst/>
          </a:prstGeom>
          <a:noFill/>
        </p:spPr>
        <p:txBody>
          <a:bodyPr wrap="none" rtlCol="0">
            <a:spAutoFit/>
          </a:bodyPr>
          <a:lstStyle/>
          <a:p>
            <a:r>
              <a:rPr lang="en-US" sz="2400" b="1" dirty="0"/>
              <a:t>Privileged </a:t>
            </a:r>
          </a:p>
        </p:txBody>
      </p:sp>
      <p:sp>
        <p:nvSpPr>
          <p:cNvPr id="6" name="TextBox 5">
            <a:extLst>
              <a:ext uri="{FF2B5EF4-FFF2-40B4-BE49-F238E27FC236}">
                <a16:creationId xmlns:a16="http://schemas.microsoft.com/office/drawing/2014/main" id="{62280815-584F-0DED-B9D8-310C3AC3BD3C}"/>
              </a:ext>
            </a:extLst>
          </p:cNvPr>
          <p:cNvSpPr txBox="1"/>
          <p:nvPr/>
        </p:nvSpPr>
        <p:spPr>
          <a:xfrm>
            <a:off x="342899" y="2125294"/>
            <a:ext cx="2319866" cy="461665"/>
          </a:xfrm>
          <a:prstGeom prst="rect">
            <a:avLst/>
          </a:prstGeom>
          <a:noFill/>
        </p:spPr>
        <p:txBody>
          <a:bodyPr wrap="none" rtlCol="0">
            <a:spAutoFit/>
          </a:bodyPr>
          <a:lstStyle/>
          <a:p>
            <a:r>
              <a:rPr lang="en-US" sz="2400" b="1" dirty="0"/>
              <a:t>Not privileged </a:t>
            </a:r>
          </a:p>
        </p:txBody>
      </p:sp>
      <p:sp>
        <p:nvSpPr>
          <p:cNvPr id="14" name="TextBox 13">
            <a:extLst>
              <a:ext uri="{FF2B5EF4-FFF2-40B4-BE49-F238E27FC236}">
                <a16:creationId xmlns:a16="http://schemas.microsoft.com/office/drawing/2014/main" id="{E4D6341B-C11A-DF4C-550E-FC0DADB5A4EA}"/>
              </a:ext>
            </a:extLst>
          </p:cNvPr>
          <p:cNvSpPr txBox="1"/>
          <p:nvPr/>
        </p:nvSpPr>
        <p:spPr>
          <a:xfrm>
            <a:off x="342899" y="4910381"/>
            <a:ext cx="1588897" cy="461665"/>
          </a:xfrm>
          <a:prstGeom prst="rect">
            <a:avLst/>
          </a:prstGeom>
          <a:noFill/>
        </p:spPr>
        <p:txBody>
          <a:bodyPr wrap="none" rtlCol="0">
            <a:spAutoFit/>
          </a:bodyPr>
          <a:lstStyle/>
          <a:p>
            <a:r>
              <a:rPr lang="en-US" sz="2400" b="1" dirty="0"/>
              <a:t>Hardware</a:t>
            </a:r>
          </a:p>
        </p:txBody>
      </p:sp>
      <p:pic>
        <p:nvPicPr>
          <p:cNvPr id="9" name="Graphic 8" descr="Skull outline">
            <a:extLst>
              <a:ext uri="{FF2B5EF4-FFF2-40B4-BE49-F238E27FC236}">
                <a16:creationId xmlns:a16="http://schemas.microsoft.com/office/drawing/2014/main" id="{51038399-D415-EFA2-1CE7-29734089D0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6600" y="1650379"/>
            <a:ext cx="616110" cy="616110"/>
          </a:xfrm>
          <a:prstGeom prst="rect">
            <a:avLst/>
          </a:prstGeom>
        </p:spPr>
      </p:pic>
      <p:pic>
        <p:nvPicPr>
          <p:cNvPr id="11" name="Graphic 10" descr="Skull outline">
            <a:extLst>
              <a:ext uri="{FF2B5EF4-FFF2-40B4-BE49-F238E27FC236}">
                <a16:creationId xmlns:a16="http://schemas.microsoft.com/office/drawing/2014/main" id="{A1F0C2AB-A7BA-D628-FF77-70F8EA08C8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33950" y="2278904"/>
            <a:ext cx="616110" cy="616110"/>
          </a:xfrm>
          <a:prstGeom prst="rect">
            <a:avLst/>
          </a:prstGeom>
        </p:spPr>
      </p:pic>
      <p:pic>
        <p:nvPicPr>
          <p:cNvPr id="8" name="Graphic 7" descr="Skull outline">
            <a:extLst>
              <a:ext uri="{FF2B5EF4-FFF2-40B4-BE49-F238E27FC236}">
                <a16:creationId xmlns:a16="http://schemas.microsoft.com/office/drawing/2014/main" id="{C88FE98E-87E8-D787-4A8D-5AA0501752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2710" y="3819525"/>
            <a:ext cx="533400" cy="533400"/>
          </a:xfrm>
          <a:prstGeom prst="rect">
            <a:avLst/>
          </a:prstGeom>
        </p:spPr>
      </p:pic>
      <p:pic>
        <p:nvPicPr>
          <p:cNvPr id="10" name="Graphic 9" descr="Skull outline">
            <a:extLst>
              <a:ext uri="{FF2B5EF4-FFF2-40B4-BE49-F238E27FC236}">
                <a16:creationId xmlns:a16="http://schemas.microsoft.com/office/drawing/2014/main" id="{01F5C60D-1FE7-4520-7255-687F81BB02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24800" y="4724400"/>
            <a:ext cx="533400" cy="533400"/>
          </a:xfrm>
          <a:prstGeom prst="rect">
            <a:avLst/>
          </a:prstGeom>
        </p:spPr>
      </p:pic>
      <p:sp>
        <p:nvSpPr>
          <p:cNvPr id="12" name="TextBox 11">
            <a:extLst>
              <a:ext uri="{FF2B5EF4-FFF2-40B4-BE49-F238E27FC236}">
                <a16:creationId xmlns:a16="http://schemas.microsoft.com/office/drawing/2014/main" id="{23B9B8C5-410D-6783-3876-0D3C66B52E01}"/>
              </a:ext>
            </a:extLst>
          </p:cNvPr>
          <p:cNvSpPr txBox="1"/>
          <p:nvPr/>
        </p:nvSpPr>
        <p:spPr>
          <a:xfrm>
            <a:off x="8311667" y="4771881"/>
            <a:ext cx="325730" cy="369332"/>
          </a:xfrm>
          <a:prstGeom prst="rect">
            <a:avLst/>
          </a:prstGeom>
          <a:noFill/>
        </p:spPr>
        <p:txBody>
          <a:bodyPr wrap="none" rtlCol="0">
            <a:spAutoFit/>
          </a:bodyPr>
          <a:lstStyle/>
          <a:p>
            <a:r>
              <a:rPr lang="en-US" b="1" dirty="0"/>
              <a:t>?</a:t>
            </a:r>
          </a:p>
        </p:txBody>
      </p:sp>
    </p:spTree>
    <p:extLst>
      <p:ext uri="{BB962C8B-B14F-4D97-AF65-F5344CB8AC3E}">
        <p14:creationId xmlns:p14="http://schemas.microsoft.com/office/powerpoint/2010/main" val="27723685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103</a:t>
            </a:fld>
            <a:endParaRPr lang="en-US" dirty="0"/>
          </a:p>
        </p:txBody>
      </p:sp>
      <p:pic>
        <p:nvPicPr>
          <p:cNvPr id="6146" name="Picture 2">
            <a:extLst>
              <a:ext uri="{FF2B5EF4-FFF2-40B4-BE49-F238E27FC236}">
                <a16:creationId xmlns:a16="http://schemas.microsoft.com/office/drawing/2014/main" id="{D997F4C2-F654-E801-63E6-72F68E369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571" y="685800"/>
            <a:ext cx="8804857" cy="48839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9B753F1-D735-B73F-52FE-5092D18D465B}"/>
              </a:ext>
            </a:extLst>
          </p:cNvPr>
          <p:cNvSpPr txBox="1"/>
          <p:nvPr/>
        </p:nvSpPr>
        <p:spPr>
          <a:xfrm>
            <a:off x="7692529" y="5577115"/>
            <a:ext cx="3005951" cy="369332"/>
          </a:xfrm>
          <a:prstGeom prst="rect">
            <a:avLst/>
          </a:prstGeom>
          <a:noFill/>
        </p:spPr>
        <p:txBody>
          <a:bodyPr wrap="none" rtlCol="0">
            <a:spAutoFit/>
          </a:bodyPr>
          <a:lstStyle/>
          <a:p>
            <a:r>
              <a:rPr lang="en-US" i="1" dirty="0"/>
              <a:t>Meme credit: Carson Gross</a:t>
            </a:r>
          </a:p>
        </p:txBody>
      </p:sp>
    </p:spTree>
    <p:extLst>
      <p:ext uri="{BB962C8B-B14F-4D97-AF65-F5344CB8AC3E}">
        <p14:creationId xmlns:p14="http://schemas.microsoft.com/office/powerpoint/2010/main" val="4021996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1611570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2672526" cy="646331"/>
          </a:xfrm>
          <a:prstGeom prst="rect">
            <a:avLst/>
          </a:prstGeom>
          <a:noFill/>
        </p:spPr>
        <p:txBody>
          <a:bodyPr wrap="none" rtlCol="0">
            <a:spAutoFit/>
          </a:bodyPr>
          <a:lstStyle/>
          <a:p>
            <a:r>
              <a:rPr lang="en-US" sz="3600" b="1" dirty="0"/>
              <a:t>I. Hardware</a:t>
            </a:r>
          </a:p>
        </p:txBody>
      </p:sp>
    </p:spTree>
    <p:extLst>
      <p:ext uri="{BB962C8B-B14F-4D97-AF65-F5344CB8AC3E}">
        <p14:creationId xmlns:p14="http://schemas.microsoft.com/office/powerpoint/2010/main" val="4161437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Tree>
    <p:extLst>
      <p:ext uri="{BB962C8B-B14F-4D97-AF65-F5344CB8AC3E}">
        <p14:creationId xmlns:p14="http://schemas.microsoft.com/office/powerpoint/2010/main" val="3140934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7" name="TextBox 6">
            <a:extLst>
              <a:ext uri="{FF2B5EF4-FFF2-40B4-BE49-F238E27FC236}">
                <a16:creationId xmlns:a16="http://schemas.microsoft.com/office/drawing/2014/main" id="{EB4F3693-C8E4-2F12-68D1-A3582EC3566A}"/>
              </a:ext>
            </a:extLst>
          </p:cNvPr>
          <p:cNvSpPr txBox="1"/>
          <p:nvPr/>
        </p:nvSpPr>
        <p:spPr>
          <a:xfrm>
            <a:off x="571500" y="1524000"/>
            <a:ext cx="5541902" cy="523220"/>
          </a:xfrm>
          <a:prstGeom prst="rect">
            <a:avLst/>
          </a:prstGeom>
          <a:noFill/>
        </p:spPr>
        <p:txBody>
          <a:bodyPr wrap="none" rtlCol="0">
            <a:spAutoFit/>
          </a:bodyPr>
          <a:lstStyle/>
          <a:p>
            <a:r>
              <a:rPr lang="en-US" sz="2800" dirty="0"/>
              <a:t>The </a:t>
            </a:r>
            <a:r>
              <a:rPr lang="en-US" sz="2800" b="1" dirty="0"/>
              <a:t>physical</a:t>
            </a:r>
            <a:r>
              <a:rPr lang="en-US" sz="2800" dirty="0"/>
              <a:t> parts of a computer</a:t>
            </a:r>
          </a:p>
        </p:txBody>
      </p:sp>
      <p:pic>
        <p:nvPicPr>
          <p:cNvPr id="9" name="Picture 8">
            <a:extLst>
              <a:ext uri="{FF2B5EF4-FFF2-40B4-BE49-F238E27FC236}">
                <a16:creationId xmlns:a16="http://schemas.microsoft.com/office/drawing/2014/main" id="{88C9AC46-3519-C4F3-2FA5-78186EAFAB24}"/>
              </a:ext>
            </a:extLst>
          </p:cNvPr>
          <p:cNvPicPr>
            <a:picLocks noChangeAspect="1"/>
          </p:cNvPicPr>
          <p:nvPr/>
        </p:nvPicPr>
        <p:blipFill>
          <a:blip r:embed="rId3"/>
          <a:stretch>
            <a:fillRect/>
          </a:stretch>
        </p:blipFill>
        <p:spPr>
          <a:xfrm>
            <a:off x="533400" y="3472896"/>
            <a:ext cx="2950654" cy="1501151"/>
          </a:xfrm>
          <a:prstGeom prst="rect">
            <a:avLst/>
          </a:prstGeom>
        </p:spPr>
      </p:pic>
      <p:pic>
        <p:nvPicPr>
          <p:cNvPr id="12" name="Picture 11">
            <a:extLst>
              <a:ext uri="{FF2B5EF4-FFF2-40B4-BE49-F238E27FC236}">
                <a16:creationId xmlns:a16="http://schemas.microsoft.com/office/drawing/2014/main" id="{D96CDF43-FDBF-A8D6-F1F7-7FF38521DBD8}"/>
              </a:ext>
            </a:extLst>
          </p:cNvPr>
          <p:cNvPicPr>
            <a:picLocks noChangeAspect="1"/>
          </p:cNvPicPr>
          <p:nvPr/>
        </p:nvPicPr>
        <p:blipFill>
          <a:blip r:embed="rId4"/>
          <a:stretch>
            <a:fillRect/>
          </a:stretch>
        </p:blipFill>
        <p:spPr>
          <a:xfrm>
            <a:off x="3810000" y="4343400"/>
            <a:ext cx="1654328" cy="1876582"/>
          </a:xfrm>
          <a:prstGeom prst="rect">
            <a:avLst/>
          </a:prstGeom>
        </p:spPr>
      </p:pic>
      <p:pic>
        <p:nvPicPr>
          <p:cNvPr id="5122" name="Picture 2" descr="Socket vs. Core, CPU vs. Thread: The Evolution of x86 Architecture Terms -  VMware Customer Experience and Success">
            <a:extLst>
              <a:ext uri="{FF2B5EF4-FFF2-40B4-BE49-F238E27FC236}">
                <a16:creationId xmlns:a16="http://schemas.microsoft.com/office/drawing/2014/main" id="{37C4B8DA-9746-6552-1CA9-D1667D8A03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2600" y="3200400"/>
            <a:ext cx="2603447" cy="150115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mazon.com: SteelSeries Apex Pro Mechanical Gaming Keyboard – Adjustable  Actuation Switches – World's Fastest Mechanical Keyboard – OLED Smart  Display – RGB Backlit : Video Games">
            <a:extLst>
              <a:ext uri="{FF2B5EF4-FFF2-40B4-BE49-F238E27FC236}">
                <a16:creationId xmlns:a16="http://schemas.microsoft.com/office/drawing/2014/main" id="{F9ADFC5F-8090-56B9-83D7-7D45FB9E2C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5560" y="4744614"/>
            <a:ext cx="1634589" cy="150115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mputer Dukan">
            <a:extLst>
              <a:ext uri="{FF2B5EF4-FFF2-40B4-BE49-F238E27FC236}">
                <a16:creationId xmlns:a16="http://schemas.microsoft.com/office/drawing/2014/main" id="{18DD0204-5BDA-ED49-3710-2E7DF81CEE7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01593" y="3007869"/>
            <a:ext cx="2286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Network interface controller - Wikipedia">
            <a:extLst>
              <a:ext uri="{FF2B5EF4-FFF2-40B4-BE49-F238E27FC236}">
                <a16:creationId xmlns:a16="http://schemas.microsoft.com/office/drawing/2014/main" id="{D1A824DF-B305-645F-6527-CB77F1B0C47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46296" y="4664364"/>
            <a:ext cx="1952184"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078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8" name="Oval 7">
            <a:extLst>
              <a:ext uri="{FF2B5EF4-FFF2-40B4-BE49-F238E27FC236}">
                <a16:creationId xmlns:a16="http://schemas.microsoft.com/office/drawing/2014/main" id="{70659714-8C06-642F-96F1-713CC052DF87}"/>
              </a:ext>
            </a:extLst>
          </p:cNvPr>
          <p:cNvSpPr/>
          <p:nvPr/>
        </p:nvSpPr>
        <p:spPr>
          <a:xfrm>
            <a:off x="63246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5D1F36-4820-7AAA-36DA-B651119E4DCD}"/>
              </a:ext>
            </a:extLst>
          </p:cNvPr>
          <p:cNvSpPr/>
          <p:nvPr/>
        </p:nvSpPr>
        <p:spPr>
          <a:xfrm>
            <a:off x="58674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936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8" name="Oval 7">
            <a:extLst>
              <a:ext uri="{FF2B5EF4-FFF2-40B4-BE49-F238E27FC236}">
                <a16:creationId xmlns:a16="http://schemas.microsoft.com/office/drawing/2014/main" id="{70659714-8C06-642F-96F1-713CC052DF87}"/>
              </a:ext>
            </a:extLst>
          </p:cNvPr>
          <p:cNvSpPr/>
          <p:nvPr/>
        </p:nvSpPr>
        <p:spPr>
          <a:xfrm>
            <a:off x="63246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5D1F36-4820-7AAA-36DA-B651119E4DCD}"/>
              </a:ext>
            </a:extLst>
          </p:cNvPr>
          <p:cNvSpPr/>
          <p:nvPr/>
        </p:nvSpPr>
        <p:spPr>
          <a:xfrm>
            <a:off x="58674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9" name="TextBox 8">
            <a:extLst>
              <a:ext uri="{FF2B5EF4-FFF2-40B4-BE49-F238E27FC236}">
                <a16:creationId xmlns:a16="http://schemas.microsoft.com/office/drawing/2014/main" id="{0E87AD4F-6317-EA68-F688-5C9DBE4F51B6}"/>
              </a:ext>
            </a:extLst>
          </p:cNvPr>
          <p:cNvSpPr txBox="1"/>
          <p:nvPr/>
        </p:nvSpPr>
        <p:spPr>
          <a:xfrm>
            <a:off x="6861190" y="1375208"/>
            <a:ext cx="1441420" cy="369332"/>
          </a:xfrm>
          <a:prstGeom prst="rect">
            <a:avLst/>
          </a:prstGeom>
          <a:noFill/>
        </p:spPr>
        <p:txBody>
          <a:bodyPr wrap="none" rtlCol="0">
            <a:spAutoFit/>
          </a:bodyPr>
          <a:lstStyle/>
          <a:p>
            <a:r>
              <a:rPr lang="en-US" dirty="0"/>
              <a:t>Scratch Pad</a:t>
            </a:r>
          </a:p>
        </p:txBody>
      </p:sp>
    </p:spTree>
    <p:extLst>
      <p:ext uri="{BB962C8B-B14F-4D97-AF65-F5344CB8AC3E}">
        <p14:creationId xmlns:p14="http://schemas.microsoft.com/office/powerpoint/2010/main" val="1772560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8" name="Oval 7">
            <a:extLst>
              <a:ext uri="{FF2B5EF4-FFF2-40B4-BE49-F238E27FC236}">
                <a16:creationId xmlns:a16="http://schemas.microsoft.com/office/drawing/2014/main" id="{70659714-8C06-642F-96F1-713CC052DF87}"/>
              </a:ext>
            </a:extLst>
          </p:cNvPr>
          <p:cNvSpPr/>
          <p:nvPr/>
        </p:nvSpPr>
        <p:spPr>
          <a:xfrm>
            <a:off x="63246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5D1F36-4820-7AAA-36DA-B651119E4DCD}"/>
              </a:ext>
            </a:extLst>
          </p:cNvPr>
          <p:cNvSpPr/>
          <p:nvPr/>
        </p:nvSpPr>
        <p:spPr>
          <a:xfrm>
            <a:off x="58674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9" name="TextBox 8">
            <a:extLst>
              <a:ext uri="{FF2B5EF4-FFF2-40B4-BE49-F238E27FC236}">
                <a16:creationId xmlns:a16="http://schemas.microsoft.com/office/drawing/2014/main" id="{0E87AD4F-6317-EA68-F688-5C9DBE4F51B6}"/>
              </a:ext>
            </a:extLst>
          </p:cNvPr>
          <p:cNvSpPr txBox="1"/>
          <p:nvPr/>
        </p:nvSpPr>
        <p:spPr>
          <a:xfrm>
            <a:off x="6861190" y="1375208"/>
            <a:ext cx="1441420" cy="369332"/>
          </a:xfrm>
          <a:prstGeom prst="rect">
            <a:avLst/>
          </a:prstGeom>
          <a:noFill/>
        </p:spPr>
        <p:txBody>
          <a:bodyPr wrap="none" rtlCol="0">
            <a:spAutoFit/>
          </a:bodyPr>
          <a:lstStyle/>
          <a:p>
            <a:r>
              <a:rPr lang="en-US" dirty="0"/>
              <a:t>Scratch Pad</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Tree>
    <p:extLst>
      <p:ext uri="{BB962C8B-B14F-4D97-AF65-F5344CB8AC3E}">
        <p14:creationId xmlns:p14="http://schemas.microsoft.com/office/powerpoint/2010/main" val="2074624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A6AF0700-9B75-FE14-7484-A425BE9018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758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sp>
        <p:nvSpPr>
          <p:cNvPr id="9" name="TextBox 8">
            <a:extLst>
              <a:ext uri="{FF2B5EF4-FFF2-40B4-BE49-F238E27FC236}">
                <a16:creationId xmlns:a16="http://schemas.microsoft.com/office/drawing/2014/main" id="{0766CB5D-B366-B9E0-F4FA-264EDDCCEC4A}"/>
              </a:ext>
            </a:extLst>
          </p:cNvPr>
          <p:cNvSpPr txBox="1"/>
          <p:nvPr/>
        </p:nvSpPr>
        <p:spPr>
          <a:xfrm>
            <a:off x="4530256" y="3534651"/>
            <a:ext cx="6123962" cy="369332"/>
          </a:xfrm>
          <a:prstGeom prst="rect">
            <a:avLst/>
          </a:prstGeom>
          <a:noFill/>
        </p:spPr>
        <p:txBody>
          <a:bodyPr wrap="square">
            <a:spAutoFit/>
          </a:bodyPr>
          <a:lstStyle/>
          <a:p>
            <a:r>
              <a:rPr lang="en-US" dirty="0"/>
              <a:t>01001100000000110100011100001010</a:t>
            </a:r>
          </a:p>
        </p:txBody>
      </p:sp>
      <p:pic>
        <p:nvPicPr>
          <p:cNvPr id="11" name="Picture 2" descr="Socket vs. Core, CPU vs. Thread: The Evolution of x86 Architecture Terms -  VMware Customer Experience and Success">
            <a:extLst>
              <a:ext uri="{FF2B5EF4-FFF2-40B4-BE49-F238E27FC236}">
                <a16:creationId xmlns:a16="http://schemas.microsoft.com/office/drawing/2014/main" id="{4037B527-EBFB-BCDB-C6E3-55D70ABA64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10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a:t>
            </a:fld>
            <a:endParaRPr lang="en-US" dirty="0"/>
          </a:p>
        </p:txBody>
      </p:sp>
      <p:sp>
        <p:nvSpPr>
          <p:cNvPr id="2" name="TextBox 1">
            <a:extLst>
              <a:ext uri="{FF2B5EF4-FFF2-40B4-BE49-F238E27FC236}">
                <a16:creationId xmlns:a16="http://schemas.microsoft.com/office/drawing/2014/main" id="{F581BB07-87D8-DDF6-BA1D-199FDDDFB7D7}"/>
              </a:ext>
            </a:extLst>
          </p:cNvPr>
          <p:cNvSpPr txBox="1"/>
          <p:nvPr/>
        </p:nvSpPr>
        <p:spPr>
          <a:xfrm>
            <a:off x="76200" y="152400"/>
            <a:ext cx="3048000" cy="523220"/>
          </a:xfrm>
          <a:prstGeom prst="rect">
            <a:avLst/>
          </a:prstGeom>
          <a:noFill/>
        </p:spPr>
        <p:txBody>
          <a:bodyPr wrap="square" rtlCol="0">
            <a:spAutoFit/>
          </a:bodyPr>
          <a:lstStyle/>
          <a:p>
            <a:pPr algn="ctr"/>
            <a:r>
              <a:rPr lang="en-US" sz="2800" dirty="0"/>
              <a:t>Announcements</a:t>
            </a:r>
          </a:p>
        </p:txBody>
      </p:sp>
      <p:sp>
        <p:nvSpPr>
          <p:cNvPr id="6" name="TextBox 5">
            <a:extLst>
              <a:ext uri="{FF2B5EF4-FFF2-40B4-BE49-F238E27FC236}">
                <a16:creationId xmlns:a16="http://schemas.microsoft.com/office/drawing/2014/main" id="{FF121587-DAC9-DE4B-C6A4-DB182A20FBE2}"/>
              </a:ext>
            </a:extLst>
          </p:cNvPr>
          <p:cNvSpPr txBox="1"/>
          <p:nvPr/>
        </p:nvSpPr>
        <p:spPr>
          <a:xfrm>
            <a:off x="990600" y="1143000"/>
            <a:ext cx="4501553" cy="1908215"/>
          </a:xfrm>
          <a:prstGeom prst="rect">
            <a:avLst/>
          </a:prstGeom>
          <a:noFill/>
        </p:spPr>
        <p:txBody>
          <a:bodyPr wrap="none" rtlCol="0">
            <a:spAutoFit/>
          </a:bodyPr>
          <a:lstStyle/>
          <a:p>
            <a:r>
              <a:rPr lang="en-US" sz="2000" dirty="0"/>
              <a:t>TA</a:t>
            </a:r>
          </a:p>
          <a:p>
            <a:pPr marL="285750" indent="-285750">
              <a:buFont typeface="Arial" panose="020B0604020202020204" pitchFamily="34" charset="0"/>
              <a:buChar char="•"/>
            </a:pPr>
            <a:r>
              <a:rPr lang="en-US" b="1" dirty="0" err="1"/>
              <a:t>Nishu</a:t>
            </a:r>
            <a:r>
              <a:rPr lang="en-US" b="1" dirty="0"/>
              <a:t> Nath</a:t>
            </a:r>
          </a:p>
          <a:p>
            <a:pPr marL="285750" indent="-285750">
              <a:buFont typeface="Arial" panose="020B0604020202020204" pitchFamily="34" charset="0"/>
              <a:buChar char="•"/>
            </a:pPr>
            <a:r>
              <a:rPr lang="en-US" sz="2000" dirty="0">
                <a:hlinkClick r:id="rId3"/>
              </a:rPr>
              <a:t>nishu.nath@student.montana.edu</a:t>
            </a:r>
            <a:endParaRPr lang="en-US" sz="2000" dirty="0"/>
          </a:p>
          <a:p>
            <a:pPr marL="285750" indent="-285750">
              <a:buFont typeface="Arial" panose="020B0604020202020204" pitchFamily="34" charset="0"/>
              <a:buChar char="•"/>
            </a:pPr>
            <a:r>
              <a:rPr lang="en-US" sz="2000" dirty="0"/>
              <a:t>Office Hours: Tuesdays 3pm – 5pm</a:t>
            </a:r>
          </a:p>
          <a:p>
            <a:pPr marL="285750" indent="-285750">
              <a:buFont typeface="Arial" panose="020B0604020202020204" pitchFamily="34" charset="0"/>
              <a:buChar char="•"/>
            </a:pPr>
            <a:r>
              <a:rPr lang="en-US" sz="2000" dirty="0"/>
              <a:t>Location: Barnard 259</a:t>
            </a:r>
          </a:p>
          <a:p>
            <a:pPr marL="285750" indent="-285750">
              <a:buFont typeface="Arial" panose="020B0604020202020204" pitchFamily="34" charset="0"/>
              <a:buChar char="•"/>
            </a:pPr>
            <a:endParaRPr lang="en-US" sz="2000" dirty="0"/>
          </a:p>
        </p:txBody>
      </p:sp>
      <p:sp>
        <p:nvSpPr>
          <p:cNvPr id="8" name="TextBox 7">
            <a:extLst>
              <a:ext uri="{FF2B5EF4-FFF2-40B4-BE49-F238E27FC236}">
                <a16:creationId xmlns:a16="http://schemas.microsoft.com/office/drawing/2014/main" id="{6D710382-789F-60EF-2E91-BD591789497B}"/>
              </a:ext>
            </a:extLst>
          </p:cNvPr>
          <p:cNvSpPr txBox="1"/>
          <p:nvPr/>
        </p:nvSpPr>
        <p:spPr>
          <a:xfrm>
            <a:off x="990600" y="3351132"/>
            <a:ext cx="8318303" cy="1200329"/>
          </a:xfrm>
          <a:prstGeom prst="rect">
            <a:avLst/>
          </a:prstGeom>
          <a:noFill/>
        </p:spPr>
        <p:txBody>
          <a:bodyPr wrap="none" rtlCol="0">
            <a:spAutoFit/>
          </a:bodyPr>
          <a:lstStyle/>
          <a:p>
            <a:r>
              <a:rPr lang="en-US" sz="2400" dirty="0"/>
              <a:t>Lab 0 posted</a:t>
            </a:r>
            <a:r>
              <a:rPr lang="en-US" sz="2400" dirty="0">
                <a:sym typeface="Wingdings" panose="05000000000000000000" pitchFamily="2" charset="2"/>
              </a:rPr>
              <a:t> Due </a:t>
            </a:r>
            <a:r>
              <a:rPr lang="en-US" sz="2400" b="1" dirty="0">
                <a:sym typeface="Wingdings" panose="05000000000000000000" pitchFamily="2" charset="2"/>
              </a:rPr>
              <a:t>Sunday</a:t>
            </a:r>
            <a:r>
              <a:rPr lang="en-US" sz="2400" dirty="0">
                <a:sym typeface="Wingdings" panose="05000000000000000000" pitchFamily="2" charset="2"/>
              </a:rPr>
              <a:t> September  8</a:t>
            </a:r>
            <a:r>
              <a:rPr lang="en-US" sz="2400" baseline="30000" dirty="0">
                <a:sym typeface="Wingdings" panose="05000000000000000000" pitchFamily="2" charset="2"/>
              </a:rPr>
              <a:t>th</a:t>
            </a:r>
          </a:p>
          <a:p>
            <a:pPr marL="342900" indent="-342900">
              <a:buFont typeface="Courier New" panose="02070309020205020404" pitchFamily="49" charset="0"/>
              <a:buChar char="o"/>
            </a:pPr>
            <a:r>
              <a:rPr lang="en-US" sz="2400" dirty="0">
                <a:sym typeface="Wingdings" panose="05000000000000000000" pitchFamily="2" charset="2"/>
              </a:rPr>
              <a:t>I want to make sure </a:t>
            </a:r>
            <a:r>
              <a:rPr lang="en-US" sz="2400" i="1" dirty="0">
                <a:sym typeface="Wingdings" panose="05000000000000000000" pitchFamily="2" charset="2"/>
              </a:rPr>
              <a:t>everyone</a:t>
            </a:r>
            <a:r>
              <a:rPr lang="en-US" sz="2400" dirty="0">
                <a:sym typeface="Wingdings" panose="05000000000000000000" pitchFamily="2" charset="2"/>
              </a:rPr>
              <a:t> can get something working</a:t>
            </a:r>
          </a:p>
          <a:p>
            <a:endParaRPr lang="en-US" sz="2400" dirty="0"/>
          </a:p>
        </p:txBody>
      </p:sp>
      <p:sp>
        <p:nvSpPr>
          <p:cNvPr id="7" name="TextBox 6">
            <a:extLst>
              <a:ext uri="{FF2B5EF4-FFF2-40B4-BE49-F238E27FC236}">
                <a16:creationId xmlns:a16="http://schemas.microsoft.com/office/drawing/2014/main" id="{0A58EE05-37EE-D79E-C061-BFE092A7CABB}"/>
              </a:ext>
            </a:extLst>
          </p:cNvPr>
          <p:cNvSpPr txBox="1"/>
          <p:nvPr/>
        </p:nvSpPr>
        <p:spPr>
          <a:xfrm>
            <a:off x="914400" y="4724400"/>
            <a:ext cx="5867400" cy="1200329"/>
          </a:xfrm>
          <a:prstGeom prst="rect">
            <a:avLst/>
          </a:prstGeom>
          <a:noFill/>
        </p:spPr>
        <p:txBody>
          <a:bodyPr wrap="square" rtlCol="0">
            <a:spAutoFit/>
          </a:bodyPr>
          <a:lstStyle/>
          <a:p>
            <a:r>
              <a:rPr lang="en-US" sz="2400" dirty="0"/>
              <a:t>Stuff this week is posted in a Brightspace announcement (course website is broken atm)</a:t>
            </a:r>
          </a:p>
        </p:txBody>
      </p:sp>
    </p:spTree>
    <p:extLst>
      <p:ext uri="{BB962C8B-B14F-4D97-AF65-F5344CB8AC3E}">
        <p14:creationId xmlns:p14="http://schemas.microsoft.com/office/powerpoint/2010/main" val="2734324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t>
            </a:r>
            <a:r>
              <a:rPr lang="en-US" i="1" dirty="0"/>
              <a:t>another part of the computer</a:t>
            </a:r>
          </a:p>
        </p:txBody>
      </p:sp>
      <p:cxnSp>
        <p:nvCxnSpPr>
          <p:cNvPr id="11" name="Straight Arrow Connector 10">
            <a:extLst>
              <a:ext uri="{FF2B5EF4-FFF2-40B4-BE49-F238E27FC236}">
                <a16:creationId xmlns:a16="http://schemas.microsoft.com/office/drawing/2014/main" id="{A4B14130-25AF-5548-D3A8-EDF3CDFDB558}"/>
              </a:ext>
            </a:extLst>
          </p:cNvPr>
          <p:cNvCxnSpPr/>
          <p:nvPr/>
        </p:nvCxnSpPr>
        <p:spPr>
          <a:xfrm>
            <a:off x="8763000" y="3733800"/>
            <a:ext cx="6096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170" name="Picture 2" descr="3 Ways to Convert Binary to Hexadecimal - wikiHow">
            <a:extLst>
              <a:ext uri="{FF2B5EF4-FFF2-40B4-BE49-F238E27FC236}">
                <a16:creationId xmlns:a16="http://schemas.microsoft.com/office/drawing/2014/main" id="{59104391-B9DC-6665-D4B0-B54BCFF39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4258000"/>
            <a:ext cx="2631696" cy="197377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7901B1B-61B0-1D34-F66F-3E5444F49930}"/>
              </a:ext>
            </a:extLst>
          </p:cNvPr>
          <p:cNvSpPr txBox="1"/>
          <p:nvPr/>
        </p:nvSpPr>
        <p:spPr>
          <a:xfrm>
            <a:off x="9296400" y="4698145"/>
            <a:ext cx="2727960" cy="646331"/>
          </a:xfrm>
          <a:prstGeom prst="rect">
            <a:avLst/>
          </a:prstGeom>
          <a:noFill/>
        </p:spPr>
        <p:txBody>
          <a:bodyPr wrap="square" rtlCol="0">
            <a:spAutoFit/>
          </a:bodyPr>
          <a:lstStyle/>
          <a:p>
            <a:r>
              <a:rPr lang="en-US" dirty="0"/>
              <a:t>Hex</a:t>
            </a:r>
            <a:r>
              <a:rPr lang="en-US" sz="800" dirty="0"/>
              <a:t>(hexadecimal) </a:t>
            </a:r>
            <a:r>
              <a:rPr lang="en-US" dirty="0"/>
              <a:t>is a common representation for binary</a:t>
            </a:r>
          </a:p>
        </p:txBody>
      </p:sp>
      <p:sp>
        <p:nvSpPr>
          <p:cNvPr id="17" name="TextBox 16">
            <a:extLst>
              <a:ext uri="{FF2B5EF4-FFF2-40B4-BE49-F238E27FC236}">
                <a16:creationId xmlns:a16="http://schemas.microsoft.com/office/drawing/2014/main" id="{8FD7866E-53ED-81BA-2D38-B2AE1485D0C3}"/>
              </a:ext>
            </a:extLst>
          </p:cNvPr>
          <p:cNvSpPr txBox="1"/>
          <p:nvPr/>
        </p:nvSpPr>
        <p:spPr>
          <a:xfrm>
            <a:off x="4530256" y="3576794"/>
            <a:ext cx="4288353" cy="369332"/>
          </a:xfrm>
          <a:prstGeom prst="rect">
            <a:avLst/>
          </a:prstGeom>
          <a:noFill/>
        </p:spPr>
        <p:txBody>
          <a:bodyPr wrap="none" rtlCol="0">
            <a:spAutoFit/>
          </a:bodyPr>
          <a:lstStyle/>
          <a:p>
            <a:r>
              <a:rPr lang="en-US" dirty="0">
                <a:highlight>
                  <a:srgbClr val="800080"/>
                </a:highlight>
              </a:rPr>
              <a:t>0000</a:t>
            </a:r>
            <a:r>
              <a:rPr lang="en-US" dirty="0">
                <a:highlight>
                  <a:srgbClr val="0000FF"/>
                </a:highlight>
              </a:rPr>
              <a:t>0000</a:t>
            </a:r>
            <a:r>
              <a:rPr lang="en-US" dirty="0">
                <a:highlight>
                  <a:srgbClr val="00FFFF"/>
                </a:highlight>
              </a:rPr>
              <a:t>1010</a:t>
            </a:r>
            <a:r>
              <a:rPr lang="en-US" dirty="0">
                <a:highlight>
                  <a:srgbClr val="008000"/>
                </a:highlight>
              </a:rPr>
              <a:t>0001</a:t>
            </a:r>
            <a:r>
              <a:rPr lang="en-US" dirty="0">
                <a:highlight>
                  <a:srgbClr val="008080"/>
                </a:highlight>
              </a:rPr>
              <a:t>0001</a:t>
            </a:r>
            <a:r>
              <a:rPr lang="en-US" dirty="0">
                <a:highlight>
                  <a:srgbClr val="FFFF00"/>
                </a:highlight>
              </a:rPr>
              <a:t>1000</a:t>
            </a:r>
            <a:r>
              <a:rPr lang="en-US" dirty="0">
                <a:highlight>
                  <a:srgbClr val="FF0000"/>
                </a:highlight>
              </a:rPr>
              <a:t>0010</a:t>
            </a:r>
            <a:r>
              <a:rPr lang="en-US" dirty="0">
                <a:highlight>
                  <a:srgbClr val="FF00FF"/>
                </a:highlight>
              </a:rPr>
              <a:t>0000</a:t>
            </a:r>
          </a:p>
        </p:txBody>
      </p:sp>
      <p:sp>
        <p:nvSpPr>
          <p:cNvPr id="19" name="TextBox 18">
            <a:extLst>
              <a:ext uri="{FF2B5EF4-FFF2-40B4-BE49-F238E27FC236}">
                <a16:creationId xmlns:a16="http://schemas.microsoft.com/office/drawing/2014/main" id="{F4EDF8C4-F554-BC4A-DB94-FF997CE94B4D}"/>
              </a:ext>
            </a:extLst>
          </p:cNvPr>
          <p:cNvSpPr txBox="1"/>
          <p:nvPr/>
        </p:nvSpPr>
        <p:spPr>
          <a:xfrm>
            <a:off x="9448800" y="3576794"/>
            <a:ext cx="2077864" cy="369332"/>
          </a:xfrm>
          <a:prstGeom prst="rect">
            <a:avLst/>
          </a:prstGeom>
          <a:noFill/>
        </p:spPr>
        <p:txBody>
          <a:bodyPr wrap="square">
            <a:spAutoFit/>
          </a:bodyPr>
          <a:lstStyle/>
          <a:p>
            <a:r>
              <a:rPr lang="en-US" dirty="0">
                <a:highlight>
                  <a:srgbClr val="800080"/>
                </a:highlight>
              </a:rPr>
              <a:t>0</a:t>
            </a:r>
            <a:r>
              <a:rPr lang="en-US" dirty="0">
                <a:highlight>
                  <a:srgbClr val="0000FF"/>
                </a:highlight>
              </a:rPr>
              <a:t>0</a:t>
            </a:r>
            <a:r>
              <a:rPr lang="en-US" dirty="0"/>
              <a:t> </a:t>
            </a:r>
            <a:r>
              <a:rPr lang="en-US" dirty="0">
                <a:highlight>
                  <a:srgbClr val="00FFFF"/>
                </a:highlight>
              </a:rPr>
              <a:t>A</a:t>
            </a:r>
            <a:r>
              <a:rPr lang="en-US" dirty="0">
                <a:highlight>
                  <a:srgbClr val="008000"/>
                </a:highlight>
              </a:rPr>
              <a:t>1</a:t>
            </a:r>
            <a:r>
              <a:rPr lang="en-US" dirty="0"/>
              <a:t> </a:t>
            </a:r>
            <a:r>
              <a:rPr lang="en-US" dirty="0">
                <a:highlight>
                  <a:srgbClr val="008080"/>
                </a:highlight>
              </a:rPr>
              <a:t>1</a:t>
            </a:r>
            <a:r>
              <a:rPr lang="en-US" dirty="0">
                <a:highlight>
                  <a:srgbClr val="FFFF00"/>
                </a:highlight>
              </a:rPr>
              <a:t>8</a:t>
            </a:r>
            <a:r>
              <a:rPr lang="en-US" dirty="0"/>
              <a:t> </a:t>
            </a:r>
            <a:r>
              <a:rPr lang="en-US" dirty="0">
                <a:highlight>
                  <a:srgbClr val="FF0000"/>
                </a:highlight>
              </a:rPr>
              <a:t>2</a:t>
            </a:r>
            <a:r>
              <a:rPr lang="en-US" dirty="0">
                <a:highlight>
                  <a:srgbClr val="FF00FF"/>
                </a:highlight>
              </a:rPr>
              <a:t>0</a:t>
            </a:r>
          </a:p>
        </p:txBody>
      </p:sp>
      <p:pic>
        <p:nvPicPr>
          <p:cNvPr id="20" name="Picture 2" descr="Socket vs. Core, CPU vs. Thread: The Evolution of x86 Architecture Terms -  VMware Customer Experience and Success">
            <a:extLst>
              <a:ext uri="{FF2B5EF4-FFF2-40B4-BE49-F238E27FC236}">
                <a16:creationId xmlns:a16="http://schemas.microsoft.com/office/drawing/2014/main" id="{7D85420F-3196-1C2C-B2B3-B02487975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05CF0D5-F0F2-3118-3D24-31C4458533F5}"/>
              </a:ext>
            </a:extLst>
          </p:cNvPr>
          <p:cNvSpPr txBox="1"/>
          <p:nvPr/>
        </p:nvSpPr>
        <p:spPr>
          <a:xfrm>
            <a:off x="9445156" y="3976904"/>
            <a:ext cx="6119812" cy="369332"/>
          </a:xfrm>
          <a:prstGeom prst="rect">
            <a:avLst/>
          </a:prstGeom>
          <a:noFill/>
        </p:spPr>
        <p:txBody>
          <a:bodyPr wrap="square">
            <a:spAutoFit/>
          </a:bodyPr>
          <a:lstStyle/>
          <a:p>
            <a:r>
              <a:rPr lang="en-US" dirty="0"/>
              <a:t>00 A1 18 20</a:t>
            </a:r>
          </a:p>
        </p:txBody>
      </p:sp>
    </p:spTree>
    <p:extLst>
      <p:ext uri="{BB962C8B-B14F-4D97-AF65-F5344CB8AC3E}">
        <p14:creationId xmlns:p14="http://schemas.microsoft.com/office/powerpoint/2010/main" val="1318473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t>00000000101000010001100000100000</a:t>
            </a:r>
          </a:p>
        </p:txBody>
      </p:sp>
      <p:sp>
        <p:nvSpPr>
          <p:cNvPr id="8" name="TextBox 7">
            <a:extLst>
              <a:ext uri="{FF2B5EF4-FFF2-40B4-BE49-F238E27FC236}">
                <a16:creationId xmlns:a16="http://schemas.microsoft.com/office/drawing/2014/main" id="{F65E7BEA-8907-F644-444A-DEA765D0DF22}"/>
              </a:ext>
            </a:extLst>
          </p:cNvPr>
          <p:cNvSpPr txBox="1"/>
          <p:nvPr/>
        </p:nvSpPr>
        <p:spPr>
          <a:xfrm>
            <a:off x="4721035" y="4345326"/>
            <a:ext cx="4134465" cy="369332"/>
          </a:xfrm>
          <a:prstGeom prst="rect">
            <a:avLst/>
          </a:prstGeom>
          <a:noFill/>
        </p:spPr>
        <p:txBody>
          <a:bodyPr wrap="none" rtlCol="0">
            <a:spAutoFit/>
          </a:bodyPr>
          <a:lstStyle/>
          <a:p>
            <a:r>
              <a:rPr lang="en-US" b="1" dirty="0">
                <a:solidFill>
                  <a:srgbClr val="FF0000"/>
                </a:solidFill>
              </a:rPr>
              <a:t>What does this instruction do?????</a:t>
            </a:r>
          </a:p>
        </p:txBody>
      </p:sp>
    </p:spTree>
    <p:extLst>
      <p:ext uri="{BB962C8B-B14F-4D97-AF65-F5344CB8AC3E}">
        <p14:creationId xmlns:p14="http://schemas.microsoft.com/office/powerpoint/2010/main" val="1571401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t>00101000010001100000100000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Tree>
    <p:extLst>
      <p:ext uri="{BB962C8B-B14F-4D97-AF65-F5344CB8AC3E}">
        <p14:creationId xmlns:p14="http://schemas.microsoft.com/office/powerpoint/2010/main" val="321203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t>00101000010001100000100000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pic>
        <p:nvPicPr>
          <p:cNvPr id="8194" name="Picture 2" descr="Common MIPS instructions MIPS Instruction formats">
            <a:extLst>
              <a:ext uri="{FF2B5EF4-FFF2-40B4-BE49-F238E27FC236}">
                <a16:creationId xmlns:a16="http://schemas.microsoft.com/office/drawing/2014/main" id="{68B19CD2-FE01-B4CE-E6F8-0D3FA75CDA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75800"/>
            <a:ext cx="10460838" cy="135382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5C33B11F-AF42-C461-CB8C-92CD1834C01D}"/>
                  </a:ext>
                </a:extLst>
              </p14:cNvPr>
              <p14:cNvContentPartPr/>
              <p14:nvPr/>
            </p14:nvContentPartPr>
            <p14:xfrm>
              <a:off x="3633781" y="1293285"/>
              <a:ext cx="896040" cy="939240"/>
            </p14:xfrm>
          </p:contentPart>
        </mc:Choice>
        <mc:Fallback xmlns="">
          <p:pic>
            <p:nvPicPr>
              <p:cNvPr id="9" name="Ink 8">
                <a:extLst>
                  <a:ext uri="{FF2B5EF4-FFF2-40B4-BE49-F238E27FC236}">
                    <a16:creationId xmlns:a16="http://schemas.microsoft.com/office/drawing/2014/main" id="{5C33B11F-AF42-C461-CB8C-92CD1834C01D}"/>
                  </a:ext>
                </a:extLst>
              </p:cNvPr>
              <p:cNvPicPr/>
              <p:nvPr/>
            </p:nvPicPr>
            <p:blipFill>
              <a:blip r:embed="rId6"/>
              <a:stretch>
                <a:fillRect/>
              </a:stretch>
            </p:blipFill>
            <p:spPr>
              <a:xfrm>
                <a:off x="3625141" y="1284285"/>
                <a:ext cx="913680" cy="956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F4312236-028F-5991-05D0-9196255DF7F3}"/>
                  </a:ext>
                </a:extLst>
              </p14:cNvPr>
              <p14:cNvContentPartPr/>
              <p14:nvPr/>
            </p14:nvContentPartPr>
            <p14:xfrm>
              <a:off x="1325101" y="2172045"/>
              <a:ext cx="565200" cy="61560"/>
            </p14:xfrm>
          </p:contentPart>
        </mc:Choice>
        <mc:Fallback xmlns="">
          <p:pic>
            <p:nvPicPr>
              <p:cNvPr id="11" name="Ink 10">
                <a:extLst>
                  <a:ext uri="{FF2B5EF4-FFF2-40B4-BE49-F238E27FC236}">
                    <a16:creationId xmlns:a16="http://schemas.microsoft.com/office/drawing/2014/main" id="{F4312236-028F-5991-05D0-9196255DF7F3}"/>
                  </a:ext>
                </a:extLst>
              </p:cNvPr>
              <p:cNvPicPr/>
              <p:nvPr/>
            </p:nvPicPr>
            <p:blipFill>
              <a:blip r:embed="rId8"/>
              <a:stretch>
                <a:fillRect/>
              </a:stretch>
            </p:blipFill>
            <p:spPr>
              <a:xfrm>
                <a:off x="1316101" y="2163405"/>
                <a:ext cx="582840" cy="79200"/>
              </a:xfrm>
              <a:prstGeom prst="rect">
                <a:avLst/>
              </a:prstGeom>
            </p:spPr>
          </p:pic>
        </mc:Fallback>
      </mc:AlternateContent>
      <p:pic>
        <p:nvPicPr>
          <p:cNvPr id="2050" name="Picture 2" descr="MIPS - Super Mario Wiki, the Mario encyclopedia">
            <a:extLst>
              <a:ext uri="{FF2B5EF4-FFF2-40B4-BE49-F238E27FC236}">
                <a16:creationId xmlns:a16="http://schemas.microsoft.com/office/drawing/2014/main" id="{0586C5B6-1614-38A9-6813-1705674D23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90918" y="156814"/>
            <a:ext cx="2148139" cy="250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060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t>00101000010001100000100000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pic>
        <p:nvPicPr>
          <p:cNvPr id="8194" name="Picture 2" descr="Common MIPS instructions MIPS Instruction formats">
            <a:extLst>
              <a:ext uri="{FF2B5EF4-FFF2-40B4-BE49-F238E27FC236}">
                <a16:creationId xmlns:a16="http://schemas.microsoft.com/office/drawing/2014/main" id="{68B19CD2-FE01-B4CE-E6F8-0D3FA75CDA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75800"/>
            <a:ext cx="10460838" cy="135382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5C33B11F-AF42-C461-CB8C-92CD1834C01D}"/>
                  </a:ext>
                </a:extLst>
              </p14:cNvPr>
              <p14:cNvContentPartPr/>
              <p14:nvPr/>
            </p14:nvContentPartPr>
            <p14:xfrm>
              <a:off x="3633781" y="1293285"/>
              <a:ext cx="896040" cy="939240"/>
            </p14:xfrm>
          </p:contentPart>
        </mc:Choice>
        <mc:Fallback xmlns="">
          <p:pic>
            <p:nvPicPr>
              <p:cNvPr id="9" name="Ink 8">
                <a:extLst>
                  <a:ext uri="{FF2B5EF4-FFF2-40B4-BE49-F238E27FC236}">
                    <a16:creationId xmlns:a16="http://schemas.microsoft.com/office/drawing/2014/main" id="{5C33B11F-AF42-C461-CB8C-92CD1834C01D}"/>
                  </a:ext>
                </a:extLst>
              </p:cNvPr>
              <p:cNvPicPr/>
              <p:nvPr/>
            </p:nvPicPr>
            <p:blipFill>
              <a:blip r:embed="rId6"/>
              <a:stretch>
                <a:fillRect/>
              </a:stretch>
            </p:blipFill>
            <p:spPr>
              <a:xfrm>
                <a:off x="3624777" y="1284288"/>
                <a:ext cx="913687" cy="95687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F4312236-028F-5991-05D0-9196255DF7F3}"/>
                  </a:ext>
                </a:extLst>
              </p14:cNvPr>
              <p14:cNvContentPartPr/>
              <p14:nvPr/>
            </p14:nvContentPartPr>
            <p14:xfrm>
              <a:off x="1325101" y="2172045"/>
              <a:ext cx="565200" cy="61560"/>
            </p14:xfrm>
          </p:contentPart>
        </mc:Choice>
        <mc:Fallback xmlns="">
          <p:pic>
            <p:nvPicPr>
              <p:cNvPr id="11" name="Ink 10">
                <a:extLst>
                  <a:ext uri="{FF2B5EF4-FFF2-40B4-BE49-F238E27FC236}">
                    <a16:creationId xmlns:a16="http://schemas.microsoft.com/office/drawing/2014/main" id="{F4312236-028F-5991-05D0-9196255DF7F3}"/>
                  </a:ext>
                </a:extLst>
              </p:cNvPr>
              <p:cNvPicPr/>
              <p:nvPr/>
            </p:nvPicPr>
            <p:blipFill>
              <a:blip r:embed="rId8"/>
              <a:stretch>
                <a:fillRect/>
              </a:stretch>
            </p:blipFill>
            <p:spPr>
              <a:xfrm>
                <a:off x="1316101" y="2162992"/>
                <a:ext cx="582840" cy="79304"/>
              </a:xfrm>
              <a:prstGeom prst="rect">
                <a:avLst/>
              </a:prstGeom>
            </p:spPr>
          </p:pic>
        </mc:Fallback>
      </mc:AlternateContent>
      <p:pic>
        <p:nvPicPr>
          <p:cNvPr id="14" name="Picture 13">
            <a:extLst>
              <a:ext uri="{FF2B5EF4-FFF2-40B4-BE49-F238E27FC236}">
                <a16:creationId xmlns:a16="http://schemas.microsoft.com/office/drawing/2014/main" id="{BE56B00F-28D5-8263-8CD4-9E5A7A363833}"/>
              </a:ext>
            </a:extLst>
          </p:cNvPr>
          <p:cNvPicPr>
            <a:picLocks noChangeAspect="1"/>
          </p:cNvPicPr>
          <p:nvPr/>
        </p:nvPicPr>
        <p:blipFill>
          <a:blip r:embed="rId9"/>
          <a:stretch>
            <a:fillRect/>
          </a:stretch>
        </p:blipFill>
        <p:spPr>
          <a:xfrm>
            <a:off x="1071562" y="2709862"/>
            <a:ext cx="10048875" cy="1438275"/>
          </a:xfrm>
          <a:prstGeom prst="rect">
            <a:avLst/>
          </a:prstGeom>
        </p:spPr>
      </p:pic>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26E17AF1-8D74-AA9D-9818-8BE8B4BAABF7}"/>
                  </a:ext>
                </a:extLst>
              </p14:cNvPr>
              <p14:cNvContentPartPr/>
              <p14:nvPr/>
            </p14:nvContentPartPr>
            <p14:xfrm>
              <a:off x="2893981" y="1474005"/>
              <a:ext cx="698040" cy="741600"/>
            </p14:xfrm>
          </p:contentPart>
        </mc:Choice>
        <mc:Fallback xmlns="">
          <p:pic>
            <p:nvPicPr>
              <p:cNvPr id="20" name="Ink 19">
                <a:extLst>
                  <a:ext uri="{FF2B5EF4-FFF2-40B4-BE49-F238E27FC236}">
                    <a16:creationId xmlns:a16="http://schemas.microsoft.com/office/drawing/2014/main" id="{26E17AF1-8D74-AA9D-9818-8BE8B4BAABF7}"/>
                  </a:ext>
                </a:extLst>
              </p:cNvPr>
              <p:cNvPicPr/>
              <p:nvPr/>
            </p:nvPicPr>
            <p:blipFill>
              <a:blip r:embed="rId11"/>
              <a:stretch>
                <a:fillRect/>
              </a:stretch>
            </p:blipFill>
            <p:spPr>
              <a:xfrm>
                <a:off x="2884981" y="1465365"/>
                <a:ext cx="715680" cy="759240"/>
              </a:xfrm>
              <a:prstGeom prst="rect">
                <a:avLst/>
              </a:prstGeom>
            </p:spPr>
          </p:pic>
        </mc:Fallback>
      </mc:AlternateContent>
      <p:grpSp>
        <p:nvGrpSpPr>
          <p:cNvPr id="26" name="Group 25">
            <a:extLst>
              <a:ext uri="{FF2B5EF4-FFF2-40B4-BE49-F238E27FC236}">
                <a16:creationId xmlns:a16="http://schemas.microsoft.com/office/drawing/2014/main" id="{12746D1A-FB4A-112F-4295-EF67EC02852C}"/>
              </a:ext>
            </a:extLst>
          </p:cNvPr>
          <p:cNvGrpSpPr/>
          <p:nvPr/>
        </p:nvGrpSpPr>
        <p:grpSpPr>
          <a:xfrm>
            <a:off x="1723981" y="2197245"/>
            <a:ext cx="1162080" cy="831240"/>
            <a:chOff x="1723981" y="2197245"/>
            <a:chExt cx="1162080" cy="831240"/>
          </a:xfrm>
        </p:grpSpPr>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2D1B6D5A-FC8A-517B-C1E3-E692B4A0E4DB}"/>
                    </a:ext>
                  </a:extLst>
                </p14:cNvPr>
                <p14:cNvContentPartPr/>
                <p14:nvPr/>
              </p14:nvContentPartPr>
              <p14:xfrm>
                <a:off x="1723981" y="2197245"/>
                <a:ext cx="1162080" cy="823680"/>
              </p14:xfrm>
            </p:contentPart>
          </mc:Choice>
          <mc:Fallback xmlns="">
            <p:pic>
              <p:nvPicPr>
                <p:cNvPr id="21" name="Ink 20">
                  <a:extLst>
                    <a:ext uri="{FF2B5EF4-FFF2-40B4-BE49-F238E27FC236}">
                      <a16:creationId xmlns:a16="http://schemas.microsoft.com/office/drawing/2014/main" id="{2D1B6D5A-FC8A-517B-C1E3-E692B4A0E4DB}"/>
                    </a:ext>
                  </a:extLst>
                </p:cNvPr>
                <p:cNvPicPr/>
                <p:nvPr/>
              </p:nvPicPr>
              <p:blipFill>
                <a:blip r:embed="rId13"/>
                <a:stretch>
                  <a:fillRect/>
                </a:stretch>
              </p:blipFill>
              <p:spPr>
                <a:xfrm>
                  <a:off x="1715341" y="2188605"/>
                  <a:ext cx="1179720" cy="841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F19B1F04-47A3-FAF2-6B7E-0044061F71F5}"/>
                    </a:ext>
                  </a:extLst>
                </p14:cNvPr>
                <p14:cNvContentPartPr/>
                <p14:nvPr/>
              </p14:nvContentPartPr>
              <p14:xfrm>
                <a:off x="1887061" y="3028125"/>
                <a:ext cx="360" cy="360"/>
              </p14:xfrm>
            </p:contentPart>
          </mc:Choice>
          <mc:Fallback xmlns="">
            <p:pic>
              <p:nvPicPr>
                <p:cNvPr id="23" name="Ink 22">
                  <a:extLst>
                    <a:ext uri="{FF2B5EF4-FFF2-40B4-BE49-F238E27FC236}">
                      <a16:creationId xmlns:a16="http://schemas.microsoft.com/office/drawing/2014/main" id="{F19B1F04-47A3-FAF2-6B7E-0044061F71F5}"/>
                    </a:ext>
                  </a:extLst>
                </p:cNvPr>
                <p:cNvPicPr/>
                <p:nvPr/>
              </p:nvPicPr>
              <p:blipFill>
                <a:blip r:embed="rId15"/>
                <a:stretch>
                  <a:fillRect/>
                </a:stretch>
              </p:blipFill>
              <p:spPr>
                <a:xfrm>
                  <a:off x="1878421" y="30194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B819D1DC-326D-2C2A-F0E4-9C215E43B5C0}"/>
                    </a:ext>
                  </a:extLst>
                </p14:cNvPr>
                <p14:cNvContentPartPr/>
                <p14:nvPr/>
              </p14:nvContentPartPr>
              <p14:xfrm>
                <a:off x="1811461" y="2898885"/>
                <a:ext cx="193320" cy="104760"/>
              </p14:xfrm>
            </p:contentPart>
          </mc:Choice>
          <mc:Fallback xmlns="">
            <p:pic>
              <p:nvPicPr>
                <p:cNvPr id="25" name="Ink 24">
                  <a:extLst>
                    <a:ext uri="{FF2B5EF4-FFF2-40B4-BE49-F238E27FC236}">
                      <a16:creationId xmlns:a16="http://schemas.microsoft.com/office/drawing/2014/main" id="{B819D1DC-326D-2C2A-F0E4-9C215E43B5C0}"/>
                    </a:ext>
                  </a:extLst>
                </p:cNvPr>
                <p:cNvPicPr/>
                <p:nvPr/>
              </p:nvPicPr>
              <p:blipFill>
                <a:blip r:embed="rId17"/>
                <a:stretch>
                  <a:fillRect/>
                </a:stretch>
              </p:blipFill>
              <p:spPr>
                <a:xfrm>
                  <a:off x="1802461" y="2889885"/>
                  <a:ext cx="210960" cy="12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9" name="Ink 28">
                <a:extLst>
                  <a:ext uri="{FF2B5EF4-FFF2-40B4-BE49-F238E27FC236}">
                    <a16:creationId xmlns:a16="http://schemas.microsoft.com/office/drawing/2014/main" id="{35A5F46B-C666-9312-F84A-A88611A19693}"/>
                  </a:ext>
                </a:extLst>
              </p14:cNvPr>
              <p14:cNvContentPartPr/>
              <p14:nvPr/>
            </p14:nvContentPartPr>
            <p14:xfrm>
              <a:off x="1727581" y="2071965"/>
              <a:ext cx="284400" cy="59400"/>
            </p14:xfrm>
          </p:contentPart>
        </mc:Choice>
        <mc:Fallback xmlns="">
          <p:pic>
            <p:nvPicPr>
              <p:cNvPr id="29" name="Ink 28">
                <a:extLst>
                  <a:ext uri="{FF2B5EF4-FFF2-40B4-BE49-F238E27FC236}">
                    <a16:creationId xmlns:a16="http://schemas.microsoft.com/office/drawing/2014/main" id="{35A5F46B-C666-9312-F84A-A88611A19693}"/>
                  </a:ext>
                </a:extLst>
              </p:cNvPr>
              <p:cNvPicPr/>
              <p:nvPr/>
            </p:nvPicPr>
            <p:blipFill>
              <a:blip r:embed="rId19"/>
              <a:stretch>
                <a:fillRect/>
              </a:stretch>
            </p:blipFill>
            <p:spPr>
              <a:xfrm>
                <a:off x="1673941" y="1963965"/>
                <a:ext cx="3920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16AB218E-BF60-1EA2-7D08-0D509C6CECFE}"/>
                  </a:ext>
                </a:extLst>
              </p14:cNvPr>
              <p14:cNvContentPartPr/>
              <p14:nvPr/>
            </p14:nvContentPartPr>
            <p14:xfrm>
              <a:off x="7398661" y="3447165"/>
              <a:ext cx="309960" cy="18000"/>
            </p14:xfrm>
          </p:contentPart>
        </mc:Choice>
        <mc:Fallback xmlns="">
          <p:pic>
            <p:nvPicPr>
              <p:cNvPr id="30" name="Ink 29">
                <a:extLst>
                  <a:ext uri="{FF2B5EF4-FFF2-40B4-BE49-F238E27FC236}">
                    <a16:creationId xmlns:a16="http://schemas.microsoft.com/office/drawing/2014/main" id="{16AB218E-BF60-1EA2-7D08-0D509C6CECFE}"/>
                  </a:ext>
                </a:extLst>
              </p:cNvPr>
              <p:cNvPicPr/>
              <p:nvPr/>
            </p:nvPicPr>
            <p:blipFill>
              <a:blip r:embed="rId21"/>
              <a:stretch>
                <a:fillRect/>
              </a:stretch>
            </p:blipFill>
            <p:spPr>
              <a:xfrm>
                <a:off x="7345021" y="3339525"/>
                <a:ext cx="4176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0F357665-675A-E5E2-F688-58364AA5D278}"/>
                  </a:ext>
                </a:extLst>
              </p14:cNvPr>
              <p14:cNvContentPartPr/>
              <p14:nvPr/>
            </p14:nvContentPartPr>
            <p14:xfrm>
              <a:off x="2038261" y="2097165"/>
              <a:ext cx="402480" cy="17280"/>
            </p14:xfrm>
          </p:contentPart>
        </mc:Choice>
        <mc:Fallback xmlns="">
          <p:pic>
            <p:nvPicPr>
              <p:cNvPr id="31" name="Ink 30">
                <a:extLst>
                  <a:ext uri="{FF2B5EF4-FFF2-40B4-BE49-F238E27FC236}">
                    <a16:creationId xmlns:a16="http://schemas.microsoft.com/office/drawing/2014/main" id="{0F357665-675A-E5E2-F688-58364AA5D278}"/>
                  </a:ext>
                </a:extLst>
              </p:cNvPr>
              <p:cNvPicPr/>
              <p:nvPr/>
            </p:nvPicPr>
            <p:blipFill>
              <a:blip r:embed="rId23"/>
              <a:stretch>
                <a:fillRect/>
              </a:stretch>
            </p:blipFill>
            <p:spPr>
              <a:xfrm>
                <a:off x="1984621" y="1989165"/>
                <a:ext cx="5101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A8D4ED87-DA4E-A028-D415-5B3CE2782C6A}"/>
                  </a:ext>
                </a:extLst>
              </p14:cNvPr>
              <p14:cNvContentPartPr/>
              <p14:nvPr/>
            </p14:nvContentPartPr>
            <p14:xfrm>
              <a:off x="4412101" y="3464445"/>
              <a:ext cx="341640" cy="16920"/>
            </p14:xfrm>
          </p:contentPart>
        </mc:Choice>
        <mc:Fallback xmlns="">
          <p:pic>
            <p:nvPicPr>
              <p:cNvPr id="32" name="Ink 31">
                <a:extLst>
                  <a:ext uri="{FF2B5EF4-FFF2-40B4-BE49-F238E27FC236}">
                    <a16:creationId xmlns:a16="http://schemas.microsoft.com/office/drawing/2014/main" id="{A8D4ED87-DA4E-A028-D415-5B3CE2782C6A}"/>
                  </a:ext>
                </a:extLst>
              </p:cNvPr>
              <p:cNvPicPr/>
              <p:nvPr/>
            </p:nvPicPr>
            <p:blipFill>
              <a:blip r:embed="rId25"/>
              <a:stretch>
                <a:fillRect/>
              </a:stretch>
            </p:blipFill>
            <p:spPr>
              <a:xfrm>
                <a:off x="4358101" y="3356445"/>
                <a:ext cx="4492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745A6467-B679-0EC7-FBD6-AA3F0F047FDA}"/>
                  </a:ext>
                </a:extLst>
              </p14:cNvPr>
              <p14:cNvContentPartPr/>
              <p14:nvPr/>
            </p14:nvContentPartPr>
            <p14:xfrm>
              <a:off x="2407261" y="2088165"/>
              <a:ext cx="326880" cy="15840"/>
            </p14:xfrm>
          </p:contentPart>
        </mc:Choice>
        <mc:Fallback xmlns="">
          <p:pic>
            <p:nvPicPr>
              <p:cNvPr id="33" name="Ink 32">
                <a:extLst>
                  <a:ext uri="{FF2B5EF4-FFF2-40B4-BE49-F238E27FC236}">
                    <a16:creationId xmlns:a16="http://schemas.microsoft.com/office/drawing/2014/main" id="{745A6467-B679-0EC7-FBD6-AA3F0F047FDA}"/>
                  </a:ext>
                </a:extLst>
              </p:cNvPr>
              <p:cNvPicPr/>
              <p:nvPr/>
            </p:nvPicPr>
            <p:blipFill>
              <a:blip r:embed="rId27"/>
              <a:stretch>
                <a:fillRect/>
              </a:stretch>
            </p:blipFill>
            <p:spPr>
              <a:xfrm>
                <a:off x="2353621" y="1980525"/>
                <a:ext cx="4345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95C300C1-747F-82A1-2F9D-6C8EC37DAC47}"/>
                  </a:ext>
                </a:extLst>
              </p14:cNvPr>
              <p14:cNvContentPartPr/>
              <p14:nvPr/>
            </p14:nvContentPartPr>
            <p14:xfrm>
              <a:off x="5972341" y="3455805"/>
              <a:ext cx="406080" cy="9000"/>
            </p14:xfrm>
          </p:contentPart>
        </mc:Choice>
        <mc:Fallback xmlns="">
          <p:pic>
            <p:nvPicPr>
              <p:cNvPr id="34" name="Ink 33">
                <a:extLst>
                  <a:ext uri="{FF2B5EF4-FFF2-40B4-BE49-F238E27FC236}">
                    <a16:creationId xmlns:a16="http://schemas.microsoft.com/office/drawing/2014/main" id="{95C300C1-747F-82A1-2F9D-6C8EC37DAC47}"/>
                  </a:ext>
                </a:extLst>
              </p:cNvPr>
              <p:cNvPicPr/>
              <p:nvPr/>
            </p:nvPicPr>
            <p:blipFill>
              <a:blip r:embed="rId29"/>
              <a:stretch>
                <a:fillRect/>
              </a:stretch>
            </p:blipFill>
            <p:spPr>
              <a:xfrm>
                <a:off x="5918701" y="3348165"/>
                <a:ext cx="513720" cy="224640"/>
              </a:xfrm>
              <a:prstGeom prst="rect">
                <a:avLst/>
              </a:prstGeom>
            </p:spPr>
          </p:pic>
        </mc:Fallback>
      </mc:AlternateContent>
    </p:spTree>
    <p:extLst>
      <p:ext uri="{BB962C8B-B14F-4D97-AF65-F5344CB8AC3E}">
        <p14:creationId xmlns:p14="http://schemas.microsoft.com/office/powerpoint/2010/main" val="854318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t>00101000010001100000100000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768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t>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Tree>
    <p:extLst>
      <p:ext uri="{BB962C8B-B14F-4D97-AF65-F5344CB8AC3E}">
        <p14:creationId xmlns:p14="http://schemas.microsoft.com/office/powerpoint/2010/main" val="2355946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t>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Tree>
    <p:extLst>
      <p:ext uri="{BB962C8B-B14F-4D97-AF65-F5344CB8AC3E}">
        <p14:creationId xmlns:p14="http://schemas.microsoft.com/office/powerpoint/2010/main" val="967757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tx1"/>
                </a:solidFill>
              </a:rPr>
              <a:t>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Tree>
    <p:extLst>
      <p:ext uri="{BB962C8B-B14F-4D97-AF65-F5344CB8AC3E}">
        <p14:creationId xmlns:p14="http://schemas.microsoft.com/office/powerpoint/2010/main" val="1468968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Tree>
    <p:extLst>
      <p:ext uri="{BB962C8B-B14F-4D97-AF65-F5344CB8AC3E}">
        <p14:creationId xmlns:p14="http://schemas.microsoft.com/office/powerpoint/2010/main" val="2036716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a:t>
            </a:fld>
            <a:endParaRPr lang="en-US" dirty="0"/>
          </a:p>
        </p:txBody>
      </p:sp>
      <p:sp>
        <p:nvSpPr>
          <p:cNvPr id="2" name="TextBox 1">
            <a:extLst>
              <a:ext uri="{FF2B5EF4-FFF2-40B4-BE49-F238E27FC236}">
                <a16:creationId xmlns:a16="http://schemas.microsoft.com/office/drawing/2014/main" id="{F581BB07-87D8-DDF6-BA1D-199FDDDFB7D7}"/>
              </a:ext>
            </a:extLst>
          </p:cNvPr>
          <p:cNvSpPr txBox="1"/>
          <p:nvPr/>
        </p:nvSpPr>
        <p:spPr>
          <a:xfrm>
            <a:off x="-76200" y="76200"/>
            <a:ext cx="4114800" cy="523220"/>
          </a:xfrm>
          <a:prstGeom prst="rect">
            <a:avLst/>
          </a:prstGeom>
          <a:noFill/>
        </p:spPr>
        <p:txBody>
          <a:bodyPr wrap="square" rtlCol="0">
            <a:spAutoFit/>
          </a:bodyPr>
          <a:lstStyle/>
          <a:p>
            <a:pPr algn="ctr"/>
            <a:r>
              <a:rPr lang="en-US" sz="2800" dirty="0"/>
              <a:t>Course Questionnaire</a:t>
            </a:r>
          </a:p>
        </p:txBody>
      </p:sp>
      <p:pic>
        <p:nvPicPr>
          <p:cNvPr id="9" name="Picture 8">
            <a:extLst>
              <a:ext uri="{FF2B5EF4-FFF2-40B4-BE49-F238E27FC236}">
                <a16:creationId xmlns:a16="http://schemas.microsoft.com/office/drawing/2014/main" id="{02058102-D073-79B7-9C61-BAA7623CED17}"/>
              </a:ext>
            </a:extLst>
          </p:cNvPr>
          <p:cNvPicPr>
            <a:picLocks noChangeAspect="1"/>
          </p:cNvPicPr>
          <p:nvPr/>
        </p:nvPicPr>
        <p:blipFill>
          <a:blip r:embed="rId3"/>
          <a:stretch>
            <a:fillRect/>
          </a:stretch>
        </p:blipFill>
        <p:spPr>
          <a:xfrm>
            <a:off x="228600" y="1143000"/>
            <a:ext cx="2038350" cy="1924050"/>
          </a:xfrm>
          <a:prstGeom prst="rect">
            <a:avLst/>
          </a:prstGeom>
        </p:spPr>
      </p:pic>
      <p:pic>
        <p:nvPicPr>
          <p:cNvPr id="11" name="Picture 10">
            <a:extLst>
              <a:ext uri="{FF2B5EF4-FFF2-40B4-BE49-F238E27FC236}">
                <a16:creationId xmlns:a16="http://schemas.microsoft.com/office/drawing/2014/main" id="{B90CF4E0-AFA9-9658-113C-6E2D08E4CD7D}"/>
              </a:ext>
            </a:extLst>
          </p:cNvPr>
          <p:cNvPicPr>
            <a:picLocks noChangeAspect="1"/>
          </p:cNvPicPr>
          <p:nvPr/>
        </p:nvPicPr>
        <p:blipFill>
          <a:blip r:embed="rId4"/>
          <a:stretch>
            <a:fillRect/>
          </a:stretch>
        </p:blipFill>
        <p:spPr>
          <a:xfrm>
            <a:off x="2266950" y="1447800"/>
            <a:ext cx="1362075" cy="1343025"/>
          </a:xfrm>
          <a:prstGeom prst="rect">
            <a:avLst/>
          </a:prstGeom>
        </p:spPr>
      </p:pic>
      <p:pic>
        <p:nvPicPr>
          <p:cNvPr id="13" name="Picture 12">
            <a:extLst>
              <a:ext uri="{FF2B5EF4-FFF2-40B4-BE49-F238E27FC236}">
                <a16:creationId xmlns:a16="http://schemas.microsoft.com/office/drawing/2014/main" id="{19DABF73-11D4-826F-8E44-0A2F65E502B1}"/>
              </a:ext>
            </a:extLst>
          </p:cNvPr>
          <p:cNvPicPr>
            <a:picLocks noChangeAspect="1"/>
          </p:cNvPicPr>
          <p:nvPr/>
        </p:nvPicPr>
        <p:blipFill>
          <a:blip r:embed="rId5"/>
          <a:stretch>
            <a:fillRect/>
          </a:stretch>
        </p:blipFill>
        <p:spPr>
          <a:xfrm>
            <a:off x="268688" y="3436951"/>
            <a:ext cx="2000250" cy="2057400"/>
          </a:xfrm>
          <a:prstGeom prst="rect">
            <a:avLst/>
          </a:prstGeom>
        </p:spPr>
      </p:pic>
      <p:pic>
        <p:nvPicPr>
          <p:cNvPr id="15" name="Picture 14">
            <a:extLst>
              <a:ext uri="{FF2B5EF4-FFF2-40B4-BE49-F238E27FC236}">
                <a16:creationId xmlns:a16="http://schemas.microsoft.com/office/drawing/2014/main" id="{E1ACD302-DAA6-4CE9-3B52-946DD8DE9713}"/>
              </a:ext>
            </a:extLst>
          </p:cNvPr>
          <p:cNvPicPr>
            <a:picLocks noChangeAspect="1"/>
          </p:cNvPicPr>
          <p:nvPr/>
        </p:nvPicPr>
        <p:blipFill>
          <a:blip r:embed="rId6"/>
          <a:stretch>
            <a:fillRect/>
          </a:stretch>
        </p:blipFill>
        <p:spPr>
          <a:xfrm>
            <a:off x="2209800" y="4191000"/>
            <a:ext cx="1695450" cy="638175"/>
          </a:xfrm>
          <a:prstGeom prst="rect">
            <a:avLst/>
          </a:prstGeom>
        </p:spPr>
      </p:pic>
      <p:pic>
        <p:nvPicPr>
          <p:cNvPr id="17" name="Picture 16">
            <a:extLst>
              <a:ext uri="{FF2B5EF4-FFF2-40B4-BE49-F238E27FC236}">
                <a16:creationId xmlns:a16="http://schemas.microsoft.com/office/drawing/2014/main" id="{42FA6300-8372-A5E9-0BDB-E8DCCBBD0907}"/>
              </a:ext>
            </a:extLst>
          </p:cNvPr>
          <p:cNvPicPr>
            <a:picLocks noChangeAspect="1"/>
          </p:cNvPicPr>
          <p:nvPr/>
        </p:nvPicPr>
        <p:blipFill>
          <a:blip r:embed="rId7"/>
          <a:stretch>
            <a:fillRect/>
          </a:stretch>
        </p:blipFill>
        <p:spPr>
          <a:xfrm>
            <a:off x="262393" y="3410788"/>
            <a:ext cx="2823376" cy="250272"/>
          </a:xfrm>
          <a:prstGeom prst="rect">
            <a:avLst/>
          </a:prstGeom>
        </p:spPr>
      </p:pic>
      <p:pic>
        <p:nvPicPr>
          <p:cNvPr id="19" name="Picture 18">
            <a:extLst>
              <a:ext uri="{FF2B5EF4-FFF2-40B4-BE49-F238E27FC236}">
                <a16:creationId xmlns:a16="http://schemas.microsoft.com/office/drawing/2014/main" id="{40146F5E-7FE3-52A8-3FEA-91C5202ACFCF}"/>
              </a:ext>
            </a:extLst>
          </p:cNvPr>
          <p:cNvPicPr>
            <a:picLocks noChangeAspect="1"/>
          </p:cNvPicPr>
          <p:nvPr/>
        </p:nvPicPr>
        <p:blipFill>
          <a:blip r:embed="rId8"/>
          <a:stretch>
            <a:fillRect/>
          </a:stretch>
        </p:blipFill>
        <p:spPr>
          <a:xfrm>
            <a:off x="4038600" y="648809"/>
            <a:ext cx="1895475" cy="1857375"/>
          </a:xfrm>
          <a:prstGeom prst="rect">
            <a:avLst/>
          </a:prstGeom>
        </p:spPr>
      </p:pic>
      <p:pic>
        <p:nvPicPr>
          <p:cNvPr id="21" name="Picture 20">
            <a:extLst>
              <a:ext uri="{FF2B5EF4-FFF2-40B4-BE49-F238E27FC236}">
                <a16:creationId xmlns:a16="http://schemas.microsoft.com/office/drawing/2014/main" id="{81A53AA0-7C71-4AB7-0CFB-310EBB481FFC}"/>
              </a:ext>
            </a:extLst>
          </p:cNvPr>
          <p:cNvPicPr>
            <a:picLocks noChangeAspect="1"/>
          </p:cNvPicPr>
          <p:nvPr/>
        </p:nvPicPr>
        <p:blipFill>
          <a:blip r:embed="rId9"/>
          <a:stretch>
            <a:fillRect/>
          </a:stretch>
        </p:blipFill>
        <p:spPr>
          <a:xfrm>
            <a:off x="5954782" y="1219200"/>
            <a:ext cx="1714500" cy="628650"/>
          </a:xfrm>
          <a:prstGeom prst="rect">
            <a:avLst/>
          </a:prstGeom>
        </p:spPr>
      </p:pic>
      <p:pic>
        <p:nvPicPr>
          <p:cNvPr id="25" name="Picture 24">
            <a:extLst>
              <a:ext uri="{FF2B5EF4-FFF2-40B4-BE49-F238E27FC236}">
                <a16:creationId xmlns:a16="http://schemas.microsoft.com/office/drawing/2014/main" id="{A17F5752-6E0A-49EB-FC3C-6B0E34C368AA}"/>
              </a:ext>
            </a:extLst>
          </p:cNvPr>
          <p:cNvPicPr>
            <a:picLocks noChangeAspect="1"/>
          </p:cNvPicPr>
          <p:nvPr/>
        </p:nvPicPr>
        <p:blipFill>
          <a:blip r:embed="rId10"/>
          <a:stretch>
            <a:fillRect/>
          </a:stretch>
        </p:blipFill>
        <p:spPr>
          <a:xfrm>
            <a:off x="3905250" y="457245"/>
            <a:ext cx="3343275" cy="266700"/>
          </a:xfrm>
          <a:prstGeom prst="rect">
            <a:avLst/>
          </a:prstGeom>
        </p:spPr>
      </p:pic>
      <p:sp>
        <p:nvSpPr>
          <p:cNvPr id="26" name="TextBox 25">
            <a:extLst>
              <a:ext uri="{FF2B5EF4-FFF2-40B4-BE49-F238E27FC236}">
                <a16:creationId xmlns:a16="http://schemas.microsoft.com/office/drawing/2014/main" id="{8618CBD4-3455-075C-11D8-916D9C4DEADA}"/>
              </a:ext>
            </a:extLst>
          </p:cNvPr>
          <p:cNvSpPr txBox="1"/>
          <p:nvPr/>
        </p:nvSpPr>
        <p:spPr>
          <a:xfrm>
            <a:off x="4191000" y="2844772"/>
            <a:ext cx="4419600" cy="646331"/>
          </a:xfrm>
          <a:prstGeom prst="rect">
            <a:avLst/>
          </a:prstGeom>
          <a:noFill/>
          <a:ln>
            <a:solidFill>
              <a:schemeClr val="accent1"/>
            </a:solidFill>
          </a:ln>
        </p:spPr>
        <p:txBody>
          <a:bodyPr wrap="square" rtlCol="0">
            <a:spAutoFit/>
          </a:bodyPr>
          <a:lstStyle/>
          <a:p>
            <a:r>
              <a:rPr lang="en-US" dirty="0"/>
              <a:t>Most people are comfortable with C and the command line, which is good </a:t>
            </a:r>
            <a:r>
              <a:rPr lang="en-US" dirty="0">
                <a:sym typeface="Wingdings" panose="05000000000000000000" pitchFamily="2" charset="2"/>
              </a:rPr>
              <a:t></a:t>
            </a:r>
            <a:endParaRPr lang="en-US" dirty="0"/>
          </a:p>
        </p:txBody>
      </p:sp>
      <p:sp>
        <p:nvSpPr>
          <p:cNvPr id="28" name="Speech Bubble: Oval 27">
            <a:extLst>
              <a:ext uri="{FF2B5EF4-FFF2-40B4-BE49-F238E27FC236}">
                <a16:creationId xmlns:a16="http://schemas.microsoft.com/office/drawing/2014/main" id="{03B60038-B7A9-2B1A-9560-905A92AD1CC9}"/>
              </a:ext>
            </a:extLst>
          </p:cNvPr>
          <p:cNvSpPr/>
          <p:nvPr/>
        </p:nvSpPr>
        <p:spPr>
          <a:xfrm>
            <a:off x="4448524" y="3886200"/>
            <a:ext cx="2400136" cy="986028"/>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“This class seems relevant and interesting”</a:t>
            </a:r>
          </a:p>
        </p:txBody>
      </p:sp>
      <p:sp>
        <p:nvSpPr>
          <p:cNvPr id="29" name="Speech Bubble: Oval 28">
            <a:extLst>
              <a:ext uri="{FF2B5EF4-FFF2-40B4-BE49-F238E27FC236}">
                <a16:creationId xmlns:a16="http://schemas.microsoft.com/office/drawing/2014/main" id="{425D366E-1A37-5A35-89C1-8D0518BED2FF}"/>
              </a:ext>
            </a:extLst>
          </p:cNvPr>
          <p:cNvSpPr/>
          <p:nvPr/>
        </p:nvSpPr>
        <p:spPr>
          <a:xfrm>
            <a:off x="5029200" y="5115612"/>
            <a:ext cx="2400136" cy="986028"/>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am working full-time”</a:t>
            </a:r>
          </a:p>
        </p:txBody>
      </p:sp>
      <p:sp>
        <p:nvSpPr>
          <p:cNvPr id="30" name="Speech Bubble: Oval 29">
            <a:extLst>
              <a:ext uri="{FF2B5EF4-FFF2-40B4-BE49-F238E27FC236}">
                <a16:creationId xmlns:a16="http://schemas.microsoft.com/office/drawing/2014/main" id="{39B964F0-7FC3-A714-9BB4-20FF91FB7F32}"/>
              </a:ext>
            </a:extLst>
          </p:cNvPr>
          <p:cNvSpPr/>
          <p:nvPr/>
        </p:nvSpPr>
        <p:spPr>
          <a:xfrm flipH="1">
            <a:off x="7315200" y="3861672"/>
            <a:ext cx="2087998" cy="956956"/>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 am Stressed”</a:t>
            </a:r>
          </a:p>
        </p:txBody>
      </p:sp>
      <p:pic>
        <p:nvPicPr>
          <p:cNvPr id="31" name="Picture 30">
            <a:extLst>
              <a:ext uri="{FF2B5EF4-FFF2-40B4-BE49-F238E27FC236}">
                <a16:creationId xmlns:a16="http://schemas.microsoft.com/office/drawing/2014/main" id="{171BE042-56AE-93B3-8A66-1CD487B3DDBD}"/>
              </a:ext>
            </a:extLst>
          </p:cNvPr>
          <p:cNvPicPr>
            <a:picLocks noChangeAspect="1"/>
          </p:cNvPicPr>
          <p:nvPr/>
        </p:nvPicPr>
        <p:blipFill>
          <a:blip r:embed="rId11"/>
          <a:stretch>
            <a:fillRect/>
          </a:stretch>
        </p:blipFill>
        <p:spPr>
          <a:xfrm rot="839560">
            <a:off x="8070298" y="457744"/>
            <a:ext cx="3543300" cy="1638300"/>
          </a:xfrm>
          <a:prstGeom prst="rect">
            <a:avLst/>
          </a:prstGeom>
        </p:spPr>
      </p:pic>
    </p:spTree>
    <p:extLst>
      <p:ext uri="{BB962C8B-B14F-4D97-AF65-F5344CB8AC3E}">
        <p14:creationId xmlns:p14="http://schemas.microsoft.com/office/powerpoint/2010/main" val="1001879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Tree>
    <p:extLst>
      <p:ext uri="{BB962C8B-B14F-4D97-AF65-F5344CB8AC3E}">
        <p14:creationId xmlns:p14="http://schemas.microsoft.com/office/powerpoint/2010/main" val="208600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pic>
        <p:nvPicPr>
          <p:cNvPr id="13314" name="Picture 2" descr="Damn.... I kinda don't care restoration (2284x1768px) : r/MemeRestoration">
            <a:extLst>
              <a:ext uri="{FF2B5EF4-FFF2-40B4-BE49-F238E27FC236}">
                <a16:creationId xmlns:a16="http://schemas.microsoft.com/office/drawing/2014/main" id="{E66F9C24-6ABE-1D9C-1DE2-5D05004FDB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54310" y="4439676"/>
            <a:ext cx="2276443" cy="176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528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1" name="Right Brace 20">
            <a:extLst>
              <a:ext uri="{FF2B5EF4-FFF2-40B4-BE49-F238E27FC236}">
                <a16:creationId xmlns:a16="http://schemas.microsoft.com/office/drawing/2014/main" id="{D25BC4ED-B195-90CE-9CAB-194791968A06}"/>
              </a:ext>
            </a:extLst>
          </p:cNvPr>
          <p:cNvSpPr/>
          <p:nvPr/>
        </p:nvSpPr>
        <p:spPr>
          <a:xfrm rot="5400000">
            <a:off x="7758465" y="3589050"/>
            <a:ext cx="326938" cy="213287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08E0A184-4F65-E3FC-7289-80C0C207C9D6}"/>
              </a:ext>
            </a:extLst>
          </p:cNvPr>
          <p:cNvSpPr txBox="1"/>
          <p:nvPr/>
        </p:nvSpPr>
        <p:spPr>
          <a:xfrm>
            <a:off x="6397410" y="4864016"/>
            <a:ext cx="3159839" cy="369332"/>
          </a:xfrm>
          <a:prstGeom prst="rect">
            <a:avLst/>
          </a:prstGeom>
          <a:noFill/>
        </p:spPr>
        <p:txBody>
          <a:bodyPr wrap="none" rtlCol="0">
            <a:spAutoFit/>
          </a:bodyPr>
          <a:lstStyle/>
          <a:p>
            <a:r>
              <a:rPr lang="en-US" dirty="0"/>
              <a:t>$ denotes that it is a </a:t>
            </a:r>
            <a:r>
              <a:rPr lang="en-US" b="1" dirty="0"/>
              <a:t>register</a:t>
            </a: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Tree>
    <p:extLst>
      <p:ext uri="{BB962C8B-B14F-4D97-AF65-F5344CB8AC3E}">
        <p14:creationId xmlns:p14="http://schemas.microsoft.com/office/powerpoint/2010/main" val="4013604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1" name="Right Brace 20">
            <a:extLst>
              <a:ext uri="{FF2B5EF4-FFF2-40B4-BE49-F238E27FC236}">
                <a16:creationId xmlns:a16="http://schemas.microsoft.com/office/drawing/2014/main" id="{D25BC4ED-B195-90CE-9CAB-194791968A06}"/>
              </a:ext>
            </a:extLst>
          </p:cNvPr>
          <p:cNvSpPr/>
          <p:nvPr/>
        </p:nvSpPr>
        <p:spPr>
          <a:xfrm rot="5400000">
            <a:off x="7758465" y="3589050"/>
            <a:ext cx="326938" cy="213287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08E0A184-4F65-E3FC-7289-80C0C207C9D6}"/>
              </a:ext>
            </a:extLst>
          </p:cNvPr>
          <p:cNvSpPr txBox="1"/>
          <p:nvPr/>
        </p:nvSpPr>
        <p:spPr>
          <a:xfrm>
            <a:off x="6397410" y="4864016"/>
            <a:ext cx="3159839" cy="369332"/>
          </a:xfrm>
          <a:prstGeom prst="rect">
            <a:avLst/>
          </a:prstGeom>
          <a:noFill/>
        </p:spPr>
        <p:txBody>
          <a:bodyPr wrap="none" rtlCol="0">
            <a:spAutoFit/>
          </a:bodyPr>
          <a:lstStyle/>
          <a:p>
            <a:r>
              <a:rPr lang="en-US" dirty="0"/>
              <a:t>$ denotes that it is a </a:t>
            </a:r>
            <a:r>
              <a:rPr lang="en-US" b="1" dirty="0"/>
              <a:t>register</a:t>
            </a: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pic>
        <p:nvPicPr>
          <p:cNvPr id="14338" name="Picture 2" descr="Guide to x86 Assembly">
            <a:extLst>
              <a:ext uri="{FF2B5EF4-FFF2-40B4-BE49-F238E27FC236}">
                <a16:creationId xmlns:a16="http://schemas.microsoft.com/office/drawing/2014/main" id="{4F29C811-988C-CFBA-AD0B-8079303D16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4168" y="511845"/>
            <a:ext cx="7196360" cy="5397270"/>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066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867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033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4525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705CE0D5-BB21-E278-EE55-EF4B39C6980A}"/>
              </a:ext>
            </a:extLst>
          </p:cNvPr>
          <p:cNvSpPr/>
          <p:nvPr/>
        </p:nvSpPr>
        <p:spPr>
          <a:xfrm>
            <a:off x="4455555" y="513793"/>
            <a:ext cx="7575754" cy="5762706"/>
          </a:xfrm>
          <a:prstGeom prst="cloud">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911F4185-B3B0-B5DD-9DFF-05365E446F03}"/>
              </a:ext>
            </a:extLst>
          </p:cNvPr>
          <p:cNvSpPr txBox="1"/>
          <p:nvPr/>
        </p:nvSpPr>
        <p:spPr>
          <a:xfrm>
            <a:off x="7359420" y="1235753"/>
            <a:ext cx="1287532" cy="369332"/>
          </a:xfrm>
          <a:prstGeom prst="rect">
            <a:avLst/>
          </a:prstGeom>
          <a:noFill/>
        </p:spPr>
        <p:txBody>
          <a:bodyPr wrap="none" rtlCol="0">
            <a:spAutoFit/>
          </a:bodyPr>
          <a:lstStyle/>
          <a:p>
            <a:r>
              <a:rPr lang="en-US" dirty="0"/>
              <a:t>CPU uses </a:t>
            </a:r>
          </a:p>
        </p:txBody>
      </p:sp>
      <p:sp>
        <p:nvSpPr>
          <p:cNvPr id="40" name="Rectangle 39">
            <a:extLst>
              <a:ext uri="{FF2B5EF4-FFF2-40B4-BE49-F238E27FC236}">
                <a16:creationId xmlns:a16="http://schemas.microsoft.com/office/drawing/2014/main" id="{49A3677E-1007-AEBA-25E4-BAB02DD0FC61}"/>
              </a:ext>
            </a:extLst>
          </p:cNvPr>
          <p:cNvSpPr/>
          <p:nvPr/>
        </p:nvSpPr>
        <p:spPr>
          <a:xfrm>
            <a:off x="5875789" y="1573623"/>
            <a:ext cx="5173211" cy="1200329"/>
          </a:xfrm>
          <a:prstGeom prst="rect">
            <a:avLst/>
          </a:prstGeom>
          <a:noFill/>
        </p:spPr>
        <p:txBody>
          <a:bodyPr wrap="none" lIns="91440" tIns="45720" rIns="91440" bIns="45720">
            <a:spAutoFit/>
            <a:scene3d>
              <a:camera prst="orthographicFront"/>
              <a:lightRig rig="threePt" dir="t"/>
            </a:scene3d>
            <a:sp3d extrusionH="57150">
              <a:bevelT w="57150" h="38100" prst="hardEdge"/>
            </a:sp3d>
          </a:bodyPr>
          <a:lstStyle/>
          <a:p>
            <a:pPr algn="ctr"/>
            <a:r>
              <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rPr>
              <a:t>Electricity</a:t>
            </a:r>
            <a:r>
              <a:rPr lang="en-US" sz="7200" b="0" i="0" dirty="0">
                <a:solidFill>
                  <a:srgbClr val="202124"/>
                </a:solidFill>
                <a:effectLst>
                  <a:glow rad="139700">
                    <a:schemeClr val="accent6">
                      <a:satMod val="175000"/>
                      <a:alpha val="40000"/>
                    </a:schemeClr>
                  </a:glow>
                </a:effectLst>
                <a:latin typeface="Roboto" panose="02000000000000000000" pitchFamily="2" charset="0"/>
              </a:rPr>
              <a:t>™</a:t>
            </a:r>
            <a:endPar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endParaRPr>
          </a:p>
        </p:txBody>
      </p:sp>
      <p:pic>
        <p:nvPicPr>
          <p:cNvPr id="16386" name="Picture 2" descr="Mr. Electric (The Iron Giant) | The Parody Wiki | Fandom">
            <a:extLst>
              <a:ext uri="{FF2B5EF4-FFF2-40B4-BE49-F238E27FC236}">
                <a16:creationId xmlns:a16="http://schemas.microsoft.com/office/drawing/2014/main" id="{0FBE01AB-0349-CA86-EA16-EE7F4EFE4E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8570" y="2780296"/>
            <a:ext cx="4057519" cy="2523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85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80">
                                          <p:stCondLst>
                                            <p:cond delay="0"/>
                                          </p:stCondLst>
                                        </p:cTn>
                                        <p:tgtEl>
                                          <p:spTgt spid="40"/>
                                        </p:tgtEl>
                                      </p:cBhvr>
                                    </p:animEffect>
                                    <p:anim calcmode="lin" valueType="num">
                                      <p:cBhvr>
                                        <p:cTn id="8"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13" dur="26">
                                          <p:stCondLst>
                                            <p:cond delay="650"/>
                                          </p:stCondLst>
                                        </p:cTn>
                                        <p:tgtEl>
                                          <p:spTgt spid="40"/>
                                        </p:tgtEl>
                                      </p:cBhvr>
                                      <p:to x="100000" y="60000"/>
                                    </p:animScale>
                                    <p:animScale>
                                      <p:cBhvr>
                                        <p:cTn id="14" dur="166" decel="50000">
                                          <p:stCondLst>
                                            <p:cond delay="676"/>
                                          </p:stCondLst>
                                        </p:cTn>
                                        <p:tgtEl>
                                          <p:spTgt spid="40"/>
                                        </p:tgtEl>
                                      </p:cBhvr>
                                      <p:to x="100000" y="100000"/>
                                    </p:animScale>
                                    <p:animScale>
                                      <p:cBhvr>
                                        <p:cTn id="15" dur="26">
                                          <p:stCondLst>
                                            <p:cond delay="1312"/>
                                          </p:stCondLst>
                                        </p:cTn>
                                        <p:tgtEl>
                                          <p:spTgt spid="40"/>
                                        </p:tgtEl>
                                      </p:cBhvr>
                                      <p:to x="100000" y="80000"/>
                                    </p:animScale>
                                    <p:animScale>
                                      <p:cBhvr>
                                        <p:cTn id="16" dur="166" decel="50000">
                                          <p:stCondLst>
                                            <p:cond delay="1338"/>
                                          </p:stCondLst>
                                        </p:cTn>
                                        <p:tgtEl>
                                          <p:spTgt spid="40"/>
                                        </p:tgtEl>
                                      </p:cBhvr>
                                      <p:to x="100000" y="100000"/>
                                    </p:animScale>
                                    <p:animScale>
                                      <p:cBhvr>
                                        <p:cTn id="17" dur="26">
                                          <p:stCondLst>
                                            <p:cond delay="1642"/>
                                          </p:stCondLst>
                                        </p:cTn>
                                        <p:tgtEl>
                                          <p:spTgt spid="40"/>
                                        </p:tgtEl>
                                      </p:cBhvr>
                                      <p:to x="100000" y="90000"/>
                                    </p:animScale>
                                    <p:animScale>
                                      <p:cBhvr>
                                        <p:cTn id="18" dur="166" decel="50000">
                                          <p:stCondLst>
                                            <p:cond delay="1668"/>
                                          </p:stCondLst>
                                        </p:cTn>
                                        <p:tgtEl>
                                          <p:spTgt spid="40"/>
                                        </p:tgtEl>
                                      </p:cBhvr>
                                      <p:to x="100000" y="100000"/>
                                    </p:animScale>
                                    <p:animScale>
                                      <p:cBhvr>
                                        <p:cTn id="19" dur="26">
                                          <p:stCondLst>
                                            <p:cond delay="1808"/>
                                          </p:stCondLst>
                                        </p:cTn>
                                        <p:tgtEl>
                                          <p:spTgt spid="40"/>
                                        </p:tgtEl>
                                      </p:cBhvr>
                                      <p:to x="100000" y="95000"/>
                                    </p:animScale>
                                    <p:animScale>
                                      <p:cBhvr>
                                        <p:cTn id="20" dur="166" decel="50000">
                                          <p:stCondLst>
                                            <p:cond delay="1834"/>
                                          </p:stCondLst>
                                        </p:cTn>
                                        <p:tgtEl>
                                          <p:spTgt spid="4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16386"/>
                                        </p:tgtEl>
                                        <p:attrNameLst>
                                          <p:attrName>style.visibility</p:attrName>
                                        </p:attrNameLst>
                                      </p:cBhvr>
                                      <p:to>
                                        <p:strVal val="visible"/>
                                      </p:to>
                                    </p:set>
                                    <p:anim calcmode="lin" valueType="num">
                                      <p:cBhvr>
                                        <p:cTn id="25" dur="1000" fill="hold"/>
                                        <p:tgtEl>
                                          <p:spTgt spid="16386"/>
                                        </p:tgtEl>
                                        <p:attrNameLst>
                                          <p:attrName>ppt_w</p:attrName>
                                        </p:attrNameLst>
                                      </p:cBhvr>
                                      <p:tavLst>
                                        <p:tav tm="0">
                                          <p:val>
                                            <p:fltVal val="0"/>
                                          </p:val>
                                        </p:tav>
                                        <p:tav tm="100000">
                                          <p:val>
                                            <p:strVal val="#ppt_w"/>
                                          </p:val>
                                        </p:tav>
                                      </p:tavLst>
                                    </p:anim>
                                    <p:anim calcmode="lin" valueType="num">
                                      <p:cBhvr>
                                        <p:cTn id="26" dur="1000" fill="hold"/>
                                        <p:tgtEl>
                                          <p:spTgt spid="16386"/>
                                        </p:tgtEl>
                                        <p:attrNameLst>
                                          <p:attrName>ppt_h</p:attrName>
                                        </p:attrNameLst>
                                      </p:cBhvr>
                                      <p:tavLst>
                                        <p:tav tm="0">
                                          <p:val>
                                            <p:fltVal val="0"/>
                                          </p:val>
                                        </p:tav>
                                        <p:tav tm="100000">
                                          <p:val>
                                            <p:strVal val="#ppt_h"/>
                                          </p:val>
                                        </p:tav>
                                      </p:tavLst>
                                    </p:anim>
                                    <p:anim calcmode="lin" valueType="num">
                                      <p:cBhvr>
                                        <p:cTn id="27" dur="1000" fill="hold"/>
                                        <p:tgtEl>
                                          <p:spTgt spid="16386"/>
                                        </p:tgtEl>
                                        <p:attrNameLst>
                                          <p:attrName>style.rotation</p:attrName>
                                        </p:attrNameLst>
                                      </p:cBhvr>
                                      <p:tavLst>
                                        <p:tav tm="0">
                                          <p:val>
                                            <p:fltVal val="90"/>
                                          </p:val>
                                        </p:tav>
                                        <p:tav tm="100000">
                                          <p:val>
                                            <p:fltVal val="0"/>
                                          </p:val>
                                        </p:tav>
                                      </p:tavLst>
                                    </p:anim>
                                    <p:animEffect transition="in" filter="fade">
                                      <p:cBhvr>
                                        <p:cTn id="28" dur="10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705CE0D5-BB21-E278-EE55-EF4B39C6980A}"/>
              </a:ext>
            </a:extLst>
          </p:cNvPr>
          <p:cNvSpPr/>
          <p:nvPr/>
        </p:nvSpPr>
        <p:spPr>
          <a:xfrm>
            <a:off x="4455555" y="513793"/>
            <a:ext cx="7575754" cy="5762706"/>
          </a:xfrm>
          <a:prstGeom prst="cloud">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911F4185-B3B0-B5DD-9DFF-05365E446F03}"/>
              </a:ext>
            </a:extLst>
          </p:cNvPr>
          <p:cNvSpPr txBox="1"/>
          <p:nvPr/>
        </p:nvSpPr>
        <p:spPr>
          <a:xfrm>
            <a:off x="7359420" y="1235753"/>
            <a:ext cx="1287532" cy="369332"/>
          </a:xfrm>
          <a:prstGeom prst="rect">
            <a:avLst/>
          </a:prstGeom>
          <a:noFill/>
        </p:spPr>
        <p:txBody>
          <a:bodyPr wrap="none" rtlCol="0">
            <a:spAutoFit/>
          </a:bodyPr>
          <a:lstStyle/>
          <a:p>
            <a:r>
              <a:rPr lang="en-US" dirty="0"/>
              <a:t>CPU uses </a:t>
            </a:r>
          </a:p>
        </p:txBody>
      </p:sp>
      <p:sp>
        <p:nvSpPr>
          <p:cNvPr id="40" name="Rectangle 39">
            <a:extLst>
              <a:ext uri="{FF2B5EF4-FFF2-40B4-BE49-F238E27FC236}">
                <a16:creationId xmlns:a16="http://schemas.microsoft.com/office/drawing/2014/main" id="{49A3677E-1007-AEBA-25E4-BAB02DD0FC61}"/>
              </a:ext>
            </a:extLst>
          </p:cNvPr>
          <p:cNvSpPr/>
          <p:nvPr/>
        </p:nvSpPr>
        <p:spPr>
          <a:xfrm>
            <a:off x="5875789" y="1573623"/>
            <a:ext cx="5173211" cy="1200329"/>
          </a:xfrm>
          <a:prstGeom prst="rect">
            <a:avLst/>
          </a:prstGeom>
          <a:noFill/>
        </p:spPr>
        <p:txBody>
          <a:bodyPr wrap="none" lIns="91440" tIns="45720" rIns="91440" bIns="45720">
            <a:spAutoFit/>
            <a:scene3d>
              <a:camera prst="orthographicFront"/>
              <a:lightRig rig="threePt" dir="t"/>
            </a:scene3d>
            <a:sp3d extrusionH="57150">
              <a:bevelT w="57150" h="38100" prst="hardEdge"/>
            </a:sp3d>
          </a:bodyPr>
          <a:lstStyle/>
          <a:p>
            <a:pPr algn="ctr"/>
            <a:r>
              <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rPr>
              <a:t>Electricity</a:t>
            </a:r>
            <a:r>
              <a:rPr lang="en-US" sz="7200" b="0" i="0" dirty="0">
                <a:solidFill>
                  <a:srgbClr val="202124"/>
                </a:solidFill>
                <a:effectLst>
                  <a:glow rad="139700">
                    <a:schemeClr val="accent6">
                      <a:satMod val="175000"/>
                      <a:alpha val="40000"/>
                    </a:schemeClr>
                  </a:glow>
                </a:effectLst>
                <a:latin typeface="Roboto" panose="02000000000000000000" pitchFamily="2" charset="0"/>
              </a:rPr>
              <a:t>™</a:t>
            </a:r>
            <a:endPar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endParaRPr>
          </a:p>
        </p:txBody>
      </p:sp>
      <p:sp>
        <p:nvSpPr>
          <p:cNvPr id="38" name="TextBox 37">
            <a:extLst>
              <a:ext uri="{FF2B5EF4-FFF2-40B4-BE49-F238E27FC236}">
                <a16:creationId xmlns:a16="http://schemas.microsoft.com/office/drawing/2014/main" id="{C8C67F65-52B8-D2FA-D639-152E3D5EC22C}"/>
              </a:ext>
            </a:extLst>
          </p:cNvPr>
          <p:cNvSpPr txBox="1"/>
          <p:nvPr/>
        </p:nvSpPr>
        <p:spPr>
          <a:xfrm>
            <a:off x="5696539" y="2831811"/>
            <a:ext cx="5218095" cy="461665"/>
          </a:xfrm>
          <a:prstGeom prst="rect">
            <a:avLst/>
          </a:prstGeom>
          <a:noFill/>
        </p:spPr>
        <p:txBody>
          <a:bodyPr wrap="none" rtlCol="0">
            <a:spAutoFit/>
          </a:bodyPr>
          <a:lstStyle/>
          <a:p>
            <a:r>
              <a:rPr lang="en-US" sz="2400" dirty="0"/>
              <a:t>To decipher and execute instructions</a:t>
            </a:r>
          </a:p>
        </p:txBody>
      </p:sp>
      <p:pic>
        <p:nvPicPr>
          <p:cNvPr id="17410" name="Picture 2" descr="Arithmetic logic unit - Wikipedia">
            <a:extLst>
              <a:ext uri="{FF2B5EF4-FFF2-40B4-BE49-F238E27FC236}">
                <a16:creationId xmlns:a16="http://schemas.microsoft.com/office/drawing/2014/main" id="{71CC0621-D38F-AE60-741C-A972511B5CD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31815" y="3951006"/>
            <a:ext cx="1906930" cy="105357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NOR logic - Wikipedia">
            <a:extLst>
              <a:ext uri="{FF2B5EF4-FFF2-40B4-BE49-F238E27FC236}">
                <a16:creationId xmlns:a16="http://schemas.microsoft.com/office/drawing/2014/main" id="{3A7B0E06-A65C-5F3E-75D4-718449AAAF0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55700" y="3405166"/>
            <a:ext cx="2151561" cy="89558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NPN Transistor: Application and Circuit Working Principles">
            <a:extLst>
              <a:ext uri="{FF2B5EF4-FFF2-40B4-BE49-F238E27FC236}">
                <a16:creationId xmlns:a16="http://schemas.microsoft.com/office/drawing/2014/main" id="{6745DF39-35D2-128A-76CD-248F6D1EB0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5730" y="4512303"/>
            <a:ext cx="1125393" cy="106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268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705CE0D5-BB21-E278-EE55-EF4B39C6980A}"/>
              </a:ext>
            </a:extLst>
          </p:cNvPr>
          <p:cNvSpPr/>
          <p:nvPr/>
        </p:nvSpPr>
        <p:spPr>
          <a:xfrm>
            <a:off x="4455555" y="513793"/>
            <a:ext cx="7575754" cy="5762706"/>
          </a:xfrm>
          <a:prstGeom prst="cloud">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911F4185-B3B0-B5DD-9DFF-05365E446F03}"/>
              </a:ext>
            </a:extLst>
          </p:cNvPr>
          <p:cNvSpPr txBox="1"/>
          <p:nvPr/>
        </p:nvSpPr>
        <p:spPr>
          <a:xfrm>
            <a:off x="7359420" y="1235753"/>
            <a:ext cx="1287532" cy="369332"/>
          </a:xfrm>
          <a:prstGeom prst="rect">
            <a:avLst/>
          </a:prstGeom>
          <a:noFill/>
        </p:spPr>
        <p:txBody>
          <a:bodyPr wrap="none" rtlCol="0">
            <a:spAutoFit/>
          </a:bodyPr>
          <a:lstStyle/>
          <a:p>
            <a:r>
              <a:rPr lang="en-US" dirty="0"/>
              <a:t>CPU uses </a:t>
            </a:r>
          </a:p>
        </p:txBody>
      </p:sp>
      <p:sp>
        <p:nvSpPr>
          <p:cNvPr id="40" name="Rectangle 39">
            <a:extLst>
              <a:ext uri="{FF2B5EF4-FFF2-40B4-BE49-F238E27FC236}">
                <a16:creationId xmlns:a16="http://schemas.microsoft.com/office/drawing/2014/main" id="{49A3677E-1007-AEBA-25E4-BAB02DD0FC61}"/>
              </a:ext>
            </a:extLst>
          </p:cNvPr>
          <p:cNvSpPr/>
          <p:nvPr/>
        </p:nvSpPr>
        <p:spPr>
          <a:xfrm>
            <a:off x="5875789" y="1573623"/>
            <a:ext cx="5173211" cy="1200329"/>
          </a:xfrm>
          <a:prstGeom prst="rect">
            <a:avLst/>
          </a:prstGeom>
          <a:noFill/>
        </p:spPr>
        <p:txBody>
          <a:bodyPr wrap="none" lIns="91440" tIns="45720" rIns="91440" bIns="45720">
            <a:spAutoFit/>
            <a:scene3d>
              <a:camera prst="orthographicFront"/>
              <a:lightRig rig="threePt" dir="t"/>
            </a:scene3d>
            <a:sp3d extrusionH="57150">
              <a:bevelT w="57150" h="38100" prst="hardEdge"/>
            </a:sp3d>
          </a:bodyPr>
          <a:lstStyle/>
          <a:p>
            <a:pPr algn="ctr"/>
            <a:r>
              <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rPr>
              <a:t>Electricity</a:t>
            </a:r>
            <a:r>
              <a:rPr lang="en-US" sz="7200" b="0" i="0" dirty="0">
                <a:solidFill>
                  <a:srgbClr val="202124"/>
                </a:solidFill>
                <a:effectLst>
                  <a:glow rad="139700">
                    <a:schemeClr val="accent6">
                      <a:satMod val="175000"/>
                      <a:alpha val="40000"/>
                    </a:schemeClr>
                  </a:glow>
                </a:effectLst>
                <a:latin typeface="Roboto" panose="02000000000000000000" pitchFamily="2" charset="0"/>
              </a:rPr>
              <a:t>™</a:t>
            </a:r>
            <a:endPar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endParaRPr>
          </a:p>
        </p:txBody>
      </p:sp>
      <p:sp>
        <p:nvSpPr>
          <p:cNvPr id="38" name="TextBox 37">
            <a:extLst>
              <a:ext uri="{FF2B5EF4-FFF2-40B4-BE49-F238E27FC236}">
                <a16:creationId xmlns:a16="http://schemas.microsoft.com/office/drawing/2014/main" id="{C8C67F65-52B8-D2FA-D639-152E3D5EC22C}"/>
              </a:ext>
            </a:extLst>
          </p:cNvPr>
          <p:cNvSpPr txBox="1"/>
          <p:nvPr/>
        </p:nvSpPr>
        <p:spPr>
          <a:xfrm>
            <a:off x="5696539" y="2831811"/>
            <a:ext cx="5218095" cy="461665"/>
          </a:xfrm>
          <a:prstGeom prst="rect">
            <a:avLst/>
          </a:prstGeom>
          <a:noFill/>
        </p:spPr>
        <p:txBody>
          <a:bodyPr wrap="none" rtlCol="0">
            <a:spAutoFit/>
          </a:bodyPr>
          <a:lstStyle/>
          <a:p>
            <a:r>
              <a:rPr lang="en-US" sz="2400" dirty="0"/>
              <a:t>To decipher and execute instructions</a:t>
            </a:r>
          </a:p>
        </p:txBody>
      </p:sp>
      <p:pic>
        <p:nvPicPr>
          <p:cNvPr id="18434" name="Picture 2" descr="microprocessor - Map processor to circuit diagram - Electrical Engineering  Stack Exchange">
            <a:extLst>
              <a:ext uri="{FF2B5EF4-FFF2-40B4-BE49-F238E27FC236}">
                <a16:creationId xmlns:a16="http://schemas.microsoft.com/office/drawing/2014/main" id="{F4468CF5-1D8A-7351-C7E5-944928511E3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4719" y="222622"/>
            <a:ext cx="8258472" cy="6121585"/>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501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a:t>
            </a:fld>
            <a:endParaRPr lang="en-US" dirty="0"/>
          </a:p>
        </p:txBody>
      </p:sp>
      <p:sp>
        <p:nvSpPr>
          <p:cNvPr id="2" name="TextBox 1">
            <a:extLst>
              <a:ext uri="{FF2B5EF4-FFF2-40B4-BE49-F238E27FC236}">
                <a16:creationId xmlns:a16="http://schemas.microsoft.com/office/drawing/2014/main" id="{F581BB07-87D8-DDF6-BA1D-199FDDDFB7D7}"/>
              </a:ext>
            </a:extLst>
          </p:cNvPr>
          <p:cNvSpPr txBox="1"/>
          <p:nvPr/>
        </p:nvSpPr>
        <p:spPr>
          <a:xfrm>
            <a:off x="-76200" y="76200"/>
            <a:ext cx="4114800" cy="523220"/>
          </a:xfrm>
          <a:prstGeom prst="rect">
            <a:avLst/>
          </a:prstGeom>
          <a:noFill/>
        </p:spPr>
        <p:txBody>
          <a:bodyPr wrap="square" rtlCol="0">
            <a:spAutoFit/>
          </a:bodyPr>
          <a:lstStyle/>
          <a:p>
            <a:pPr algn="ctr"/>
            <a:r>
              <a:rPr lang="en-US" sz="2800" dirty="0"/>
              <a:t>In the news: QR Codes</a:t>
            </a:r>
          </a:p>
        </p:txBody>
      </p:sp>
      <p:pic>
        <p:nvPicPr>
          <p:cNvPr id="1026" name="Picture 2" descr="QR code scammers hitting on-street parking in Texas cities -- including  Houston, officials say; This is what you need to know">
            <a:extLst>
              <a:ext uri="{FF2B5EF4-FFF2-40B4-BE49-F238E27FC236}">
                <a16:creationId xmlns:a16="http://schemas.microsoft.com/office/drawing/2014/main" id="{9387E359-3CE4-CF4C-EE86-DA7369765B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3800" y="152400"/>
            <a:ext cx="4422576" cy="59004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DC293CF-972C-BE6C-27D0-ED95133A3E34}"/>
              </a:ext>
            </a:extLst>
          </p:cNvPr>
          <p:cNvSpPr txBox="1"/>
          <p:nvPr/>
        </p:nvSpPr>
        <p:spPr>
          <a:xfrm>
            <a:off x="533400" y="1371600"/>
            <a:ext cx="5791200"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Malicious Actors are placing QR code stickers near public parking structures and tricking people to enter credit card information or download malware</a:t>
            </a:r>
          </a:p>
        </p:txBody>
      </p:sp>
      <p:sp>
        <p:nvSpPr>
          <p:cNvPr id="7" name="TextBox 6">
            <a:extLst>
              <a:ext uri="{FF2B5EF4-FFF2-40B4-BE49-F238E27FC236}">
                <a16:creationId xmlns:a16="http://schemas.microsoft.com/office/drawing/2014/main" id="{9B464D11-3CA1-D517-86B9-F78F78437349}"/>
              </a:ext>
            </a:extLst>
          </p:cNvPr>
          <p:cNvSpPr txBox="1"/>
          <p:nvPr/>
        </p:nvSpPr>
        <p:spPr>
          <a:xfrm>
            <a:off x="1148301" y="3124200"/>
            <a:ext cx="49530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URLs are embedded in QR codes, and by clicking on a URL, that is enough to initiate a download or send them to a fake website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QR codes are used for many things (some good things), but be careful when scanning an unknown QR code.</a:t>
            </a:r>
          </a:p>
        </p:txBody>
      </p:sp>
    </p:spTree>
    <p:extLst>
      <p:ext uri="{BB962C8B-B14F-4D97-AF65-F5344CB8AC3E}">
        <p14:creationId xmlns:p14="http://schemas.microsoft.com/office/powerpoint/2010/main" val="35761316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705CE0D5-BB21-E278-EE55-EF4B39C6980A}"/>
              </a:ext>
            </a:extLst>
          </p:cNvPr>
          <p:cNvSpPr/>
          <p:nvPr/>
        </p:nvSpPr>
        <p:spPr>
          <a:xfrm>
            <a:off x="4455555" y="513793"/>
            <a:ext cx="7575754" cy="5762706"/>
          </a:xfrm>
          <a:prstGeom prst="cloud">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911F4185-B3B0-B5DD-9DFF-05365E446F03}"/>
              </a:ext>
            </a:extLst>
          </p:cNvPr>
          <p:cNvSpPr txBox="1"/>
          <p:nvPr/>
        </p:nvSpPr>
        <p:spPr>
          <a:xfrm>
            <a:off x="7359420" y="1235753"/>
            <a:ext cx="1287532" cy="369332"/>
          </a:xfrm>
          <a:prstGeom prst="rect">
            <a:avLst/>
          </a:prstGeom>
          <a:noFill/>
        </p:spPr>
        <p:txBody>
          <a:bodyPr wrap="none" rtlCol="0">
            <a:spAutoFit/>
          </a:bodyPr>
          <a:lstStyle/>
          <a:p>
            <a:r>
              <a:rPr lang="en-US" dirty="0"/>
              <a:t>CPU uses </a:t>
            </a:r>
          </a:p>
        </p:txBody>
      </p:sp>
      <p:sp>
        <p:nvSpPr>
          <p:cNvPr id="40" name="Rectangle 39">
            <a:extLst>
              <a:ext uri="{FF2B5EF4-FFF2-40B4-BE49-F238E27FC236}">
                <a16:creationId xmlns:a16="http://schemas.microsoft.com/office/drawing/2014/main" id="{49A3677E-1007-AEBA-25E4-BAB02DD0FC61}"/>
              </a:ext>
            </a:extLst>
          </p:cNvPr>
          <p:cNvSpPr/>
          <p:nvPr/>
        </p:nvSpPr>
        <p:spPr>
          <a:xfrm>
            <a:off x="5875789" y="1573623"/>
            <a:ext cx="5173211" cy="1200329"/>
          </a:xfrm>
          <a:prstGeom prst="rect">
            <a:avLst/>
          </a:prstGeom>
          <a:noFill/>
        </p:spPr>
        <p:txBody>
          <a:bodyPr wrap="none" lIns="91440" tIns="45720" rIns="91440" bIns="45720">
            <a:spAutoFit/>
            <a:scene3d>
              <a:camera prst="orthographicFront"/>
              <a:lightRig rig="threePt" dir="t"/>
            </a:scene3d>
            <a:sp3d extrusionH="57150">
              <a:bevelT w="57150" h="38100" prst="hardEdge"/>
            </a:sp3d>
          </a:bodyPr>
          <a:lstStyle/>
          <a:p>
            <a:pPr algn="ctr"/>
            <a:r>
              <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rPr>
              <a:t>Electricity</a:t>
            </a:r>
            <a:r>
              <a:rPr lang="en-US" sz="7200" b="0" i="0" dirty="0">
                <a:solidFill>
                  <a:srgbClr val="202124"/>
                </a:solidFill>
                <a:effectLst>
                  <a:glow rad="139700">
                    <a:schemeClr val="accent6">
                      <a:satMod val="175000"/>
                      <a:alpha val="40000"/>
                    </a:schemeClr>
                  </a:glow>
                </a:effectLst>
                <a:latin typeface="Roboto" panose="02000000000000000000" pitchFamily="2" charset="0"/>
              </a:rPr>
              <a:t>™</a:t>
            </a:r>
            <a:endPar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endParaRPr>
          </a:p>
        </p:txBody>
      </p:sp>
      <p:sp>
        <p:nvSpPr>
          <p:cNvPr id="38" name="TextBox 37">
            <a:extLst>
              <a:ext uri="{FF2B5EF4-FFF2-40B4-BE49-F238E27FC236}">
                <a16:creationId xmlns:a16="http://schemas.microsoft.com/office/drawing/2014/main" id="{C8C67F65-52B8-D2FA-D639-152E3D5EC22C}"/>
              </a:ext>
            </a:extLst>
          </p:cNvPr>
          <p:cNvSpPr txBox="1"/>
          <p:nvPr/>
        </p:nvSpPr>
        <p:spPr>
          <a:xfrm>
            <a:off x="5696539" y="2831811"/>
            <a:ext cx="5218095" cy="461665"/>
          </a:xfrm>
          <a:prstGeom prst="rect">
            <a:avLst/>
          </a:prstGeom>
          <a:noFill/>
        </p:spPr>
        <p:txBody>
          <a:bodyPr wrap="none" rtlCol="0">
            <a:spAutoFit/>
          </a:bodyPr>
          <a:lstStyle/>
          <a:p>
            <a:r>
              <a:rPr lang="en-US" sz="2400" dirty="0"/>
              <a:t>To decipher and execute instructions</a:t>
            </a:r>
          </a:p>
        </p:txBody>
      </p:sp>
      <p:sp>
        <p:nvSpPr>
          <p:cNvPr id="39" name="TextBox 38">
            <a:extLst>
              <a:ext uri="{FF2B5EF4-FFF2-40B4-BE49-F238E27FC236}">
                <a16:creationId xmlns:a16="http://schemas.microsoft.com/office/drawing/2014/main" id="{62123A86-3ABA-0D18-1796-9BD576FF741F}"/>
              </a:ext>
            </a:extLst>
          </p:cNvPr>
          <p:cNvSpPr txBox="1"/>
          <p:nvPr/>
        </p:nvSpPr>
        <p:spPr>
          <a:xfrm>
            <a:off x="5709988" y="3898430"/>
            <a:ext cx="4780272" cy="954107"/>
          </a:xfrm>
          <a:prstGeom prst="rect">
            <a:avLst/>
          </a:prstGeom>
          <a:noFill/>
        </p:spPr>
        <p:txBody>
          <a:bodyPr wrap="square" rtlCol="0">
            <a:spAutoFit/>
          </a:bodyPr>
          <a:lstStyle/>
          <a:p>
            <a:r>
              <a:rPr lang="en-US" sz="2800" i="1" dirty="0"/>
              <a:t>Everything is just </a:t>
            </a:r>
            <a:r>
              <a:rPr lang="en-US" sz="2800" b="1" i="1" dirty="0"/>
              <a:t>electricity on</a:t>
            </a:r>
            <a:r>
              <a:rPr lang="en-US" sz="2800" i="1" dirty="0"/>
              <a:t> or </a:t>
            </a:r>
            <a:r>
              <a:rPr lang="en-US" sz="2800" b="1" i="1" dirty="0"/>
              <a:t>electricity off</a:t>
            </a:r>
          </a:p>
        </p:txBody>
      </p:sp>
    </p:spTree>
    <p:extLst>
      <p:ext uri="{BB962C8B-B14F-4D97-AF65-F5344CB8AC3E}">
        <p14:creationId xmlns:p14="http://schemas.microsoft.com/office/powerpoint/2010/main" val="1625147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C4D924-797F-7FC0-1CE3-3F8F6944D2F5}"/>
              </a:ext>
            </a:extLst>
          </p:cNvPr>
          <p:cNvSpPr txBox="1"/>
          <p:nvPr/>
        </p:nvSpPr>
        <p:spPr>
          <a:xfrm>
            <a:off x="7301917" y="1761095"/>
            <a:ext cx="3081293" cy="523220"/>
          </a:xfrm>
          <a:prstGeom prst="rect">
            <a:avLst/>
          </a:prstGeom>
          <a:noFill/>
        </p:spPr>
        <p:txBody>
          <a:bodyPr wrap="none" rtlCol="0">
            <a:spAutoFit/>
          </a:bodyPr>
          <a:lstStyle/>
          <a:p>
            <a:r>
              <a:rPr lang="en-US" sz="2800" b="1" dirty="0"/>
              <a:t>32 bit  vs  64 bit?</a:t>
            </a:r>
          </a:p>
        </p:txBody>
      </p:sp>
    </p:spTree>
    <p:extLst>
      <p:ext uri="{BB962C8B-B14F-4D97-AF65-F5344CB8AC3E}">
        <p14:creationId xmlns:p14="http://schemas.microsoft.com/office/powerpoint/2010/main" val="2948165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C4D924-797F-7FC0-1CE3-3F8F6944D2F5}"/>
              </a:ext>
            </a:extLst>
          </p:cNvPr>
          <p:cNvSpPr txBox="1"/>
          <p:nvPr/>
        </p:nvSpPr>
        <p:spPr>
          <a:xfrm>
            <a:off x="7301917" y="1761095"/>
            <a:ext cx="3081293" cy="523220"/>
          </a:xfrm>
          <a:prstGeom prst="rect">
            <a:avLst/>
          </a:prstGeom>
          <a:noFill/>
        </p:spPr>
        <p:txBody>
          <a:bodyPr wrap="none" rtlCol="0">
            <a:spAutoFit/>
          </a:bodyPr>
          <a:lstStyle/>
          <a:p>
            <a:r>
              <a:rPr lang="en-US" sz="2800" b="1" dirty="0"/>
              <a:t>32 bit  vs  64 bit?</a:t>
            </a:r>
          </a:p>
        </p:txBody>
      </p:sp>
      <p:pic>
        <p:nvPicPr>
          <p:cNvPr id="13" name="Picture 12">
            <a:extLst>
              <a:ext uri="{FF2B5EF4-FFF2-40B4-BE49-F238E27FC236}">
                <a16:creationId xmlns:a16="http://schemas.microsoft.com/office/drawing/2014/main" id="{1C93FC07-70B8-F463-E8CD-FEA09A4BD9F1}"/>
              </a:ext>
            </a:extLst>
          </p:cNvPr>
          <p:cNvPicPr>
            <a:picLocks noChangeAspect="1"/>
          </p:cNvPicPr>
          <p:nvPr/>
        </p:nvPicPr>
        <p:blipFill>
          <a:blip r:embed="rId5"/>
          <a:stretch>
            <a:fillRect/>
          </a:stretch>
        </p:blipFill>
        <p:spPr>
          <a:xfrm>
            <a:off x="6248400" y="2788232"/>
            <a:ext cx="5368637" cy="3222802"/>
          </a:xfrm>
          <a:prstGeom prst="rect">
            <a:avLst/>
          </a:prstGeom>
        </p:spPr>
      </p:pic>
    </p:spTree>
    <p:extLst>
      <p:ext uri="{BB962C8B-B14F-4D97-AF65-F5344CB8AC3E}">
        <p14:creationId xmlns:p14="http://schemas.microsoft.com/office/powerpoint/2010/main" val="1209238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43</a:t>
            </a:fld>
            <a:endParaRPr lang="en-US" dirty="0"/>
          </a:p>
        </p:txBody>
      </p:sp>
      <p:sp>
        <p:nvSpPr>
          <p:cNvPr id="9" name="TextBox 8">
            <a:extLst>
              <a:ext uri="{FF2B5EF4-FFF2-40B4-BE49-F238E27FC236}">
                <a16:creationId xmlns:a16="http://schemas.microsoft.com/office/drawing/2014/main" id="{1D319E78-9264-0335-7C98-198211E082A9}"/>
              </a:ext>
            </a:extLst>
          </p:cNvPr>
          <p:cNvSpPr txBox="1"/>
          <p:nvPr/>
        </p:nvSpPr>
        <p:spPr>
          <a:xfrm>
            <a:off x="3962400" y="228600"/>
            <a:ext cx="4083169" cy="646331"/>
          </a:xfrm>
          <a:prstGeom prst="rect">
            <a:avLst/>
          </a:prstGeom>
          <a:noFill/>
        </p:spPr>
        <p:txBody>
          <a:bodyPr wrap="none" rtlCol="0">
            <a:spAutoFit/>
          </a:bodyPr>
          <a:lstStyle/>
          <a:p>
            <a:r>
              <a:rPr lang="en-US" sz="3600" dirty="0"/>
              <a:t>How CPU is made:</a:t>
            </a:r>
          </a:p>
        </p:txBody>
      </p:sp>
      <p:sp>
        <p:nvSpPr>
          <p:cNvPr id="14" name="TextBox 13">
            <a:extLst>
              <a:ext uri="{FF2B5EF4-FFF2-40B4-BE49-F238E27FC236}">
                <a16:creationId xmlns:a16="http://schemas.microsoft.com/office/drawing/2014/main" id="{F72B4A26-8017-4842-56F8-7A3A00D84262}"/>
              </a:ext>
            </a:extLst>
          </p:cNvPr>
          <p:cNvSpPr txBox="1"/>
          <p:nvPr/>
        </p:nvSpPr>
        <p:spPr>
          <a:xfrm>
            <a:off x="1524000" y="2590800"/>
            <a:ext cx="9333004" cy="584775"/>
          </a:xfrm>
          <a:prstGeom prst="rect">
            <a:avLst/>
          </a:prstGeom>
          <a:solidFill>
            <a:schemeClr val="accent3">
              <a:lumMod val="60000"/>
              <a:lumOff val="40000"/>
            </a:schemeClr>
          </a:solidFill>
          <a:ln>
            <a:solidFill>
              <a:schemeClr val="accent1"/>
            </a:solidFill>
          </a:ln>
        </p:spPr>
        <p:txBody>
          <a:bodyPr wrap="none" rtlCol="0">
            <a:spAutoFit/>
          </a:bodyPr>
          <a:lstStyle/>
          <a:p>
            <a:r>
              <a:rPr lang="en-US" sz="3200" dirty="0"/>
              <a:t>https://www.youtube.com/watch?v=vuvckBQ1bME</a:t>
            </a:r>
          </a:p>
        </p:txBody>
      </p:sp>
    </p:spTree>
    <p:extLst>
      <p:ext uri="{BB962C8B-B14F-4D97-AF65-F5344CB8AC3E}">
        <p14:creationId xmlns:p14="http://schemas.microsoft.com/office/powerpoint/2010/main" val="411780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C4D924-797F-7FC0-1CE3-3F8F6944D2F5}"/>
              </a:ext>
            </a:extLst>
          </p:cNvPr>
          <p:cNvSpPr txBox="1"/>
          <p:nvPr/>
        </p:nvSpPr>
        <p:spPr>
          <a:xfrm>
            <a:off x="7301917" y="1761095"/>
            <a:ext cx="3081293" cy="523220"/>
          </a:xfrm>
          <a:prstGeom prst="rect">
            <a:avLst/>
          </a:prstGeom>
          <a:noFill/>
        </p:spPr>
        <p:txBody>
          <a:bodyPr wrap="none" rtlCol="0">
            <a:spAutoFit/>
          </a:bodyPr>
          <a:lstStyle/>
          <a:p>
            <a:r>
              <a:rPr lang="en-US" sz="2800" b="1" dirty="0"/>
              <a:t>32 bit  vs  64 bit?</a:t>
            </a:r>
          </a:p>
        </p:txBody>
      </p:sp>
      <p:pic>
        <p:nvPicPr>
          <p:cNvPr id="13" name="Picture 12">
            <a:extLst>
              <a:ext uri="{FF2B5EF4-FFF2-40B4-BE49-F238E27FC236}">
                <a16:creationId xmlns:a16="http://schemas.microsoft.com/office/drawing/2014/main" id="{1C93FC07-70B8-F463-E8CD-FEA09A4BD9F1}"/>
              </a:ext>
            </a:extLst>
          </p:cNvPr>
          <p:cNvPicPr>
            <a:picLocks noChangeAspect="1"/>
          </p:cNvPicPr>
          <p:nvPr/>
        </p:nvPicPr>
        <p:blipFill>
          <a:blip r:embed="rId5"/>
          <a:stretch>
            <a:fillRect/>
          </a:stretch>
        </p:blipFill>
        <p:spPr>
          <a:xfrm>
            <a:off x="6248400" y="2788232"/>
            <a:ext cx="5368637" cy="3222802"/>
          </a:xfrm>
          <a:prstGeom prst="rect">
            <a:avLst/>
          </a:prstGeom>
        </p:spPr>
      </p:pic>
      <p:pic>
        <p:nvPicPr>
          <p:cNvPr id="10242" name="Picture 2" descr="Who needs a case when you got string? : r/pcmasterrace">
            <a:extLst>
              <a:ext uri="{FF2B5EF4-FFF2-40B4-BE49-F238E27FC236}">
                <a16:creationId xmlns:a16="http://schemas.microsoft.com/office/drawing/2014/main" id="{BCD1F069-7551-C24F-33F2-D0BC67FA8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77" y="145569"/>
            <a:ext cx="4484212" cy="597341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ShitpostBot 5000">
            <a:extLst>
              <a:ext uri="{FF2B5EF4-FFF2-40B4-BE49-F238E27FC236}">
                <a16:creationId xmlns:a16="http://schemas.microsoft.com/office/drawing/2014/main" id="{DDFB1174-C7A2-3C71-D765-424F4F0A93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1561" y="292523"/>
            <a:ext cx="7081839" cy="5678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882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41" name="Oval 40">
            <a:extLst>
              <a:ext uri="{FF2B5EF4-FFF2-40B4-BE49-F238E27FC236}">
                <a16:creationId xmlns:a16="http://schemas.microsoft.com/office/drawing/2014/main" id="{61AC2B40-D4F7-ED4D-F714-FFBEE717D3C6}"/>
              </a:ext>
            </a:extLst>
          </p:cNvPr>
          <p:cNvSpPr/>
          <p:nvPr/>
        </p:nvSpPr>
        <p:spPr>
          <a:xfrm>
            <a:off x="7407622" y="1899348"/>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6950422" y="1828800"/>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7944212" y="1445756"/>
            <a:ext cx="1441420" cy="369332"/>
          </a:xfrm>
          <a:prstGeom prst="rect">
            <a:avLst/>
          </a:prstGeom>
          <a:noFill/>
        </p:spPr>
        <p:txBody>
          <a:bodyPr wrap="none" rtlCol="0">
            <a:spAutoFit/>
          </a:bodyPr>
          <a:lstStyle/>
          <a:p>
            <a:r>
              <a:rPr lang="en-US" dirty="0"/>
              <a:t>Scratch Pad</a:t>
            </a:r>
          </a:p>
        </p:txBody>
      </p:sp>
    </p:spTree>
    <p:extLst>
      <p:ext uri="{BB962C8B-B14F-4D97-AF65-F5344CB8AC3E}">
        <p14:creationId xmlns:p14="http://schemas.microsoft.com/office/powerpoint/2010/main" val="916175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graphicFrame>
        <p:nvGraphicFramePr>
          <p:cNvPr id="2" name="Table 6">
            <a:extLst>
              <a:ext uri="{FF2B5EF4-FFF2-40B4-BE49-F238E27FC236}">
                <a16:creationId xmlns:a16="http://schemas.microsoft.com/office/drawing/2014/main" id="{66DBD052-A4FC-089F-3478-51E78E793B7E}"/>
              </a:ext>
            </a:extLst>
          </p:cNvPr>
          <p:cNvGraphicFramePr>
            <a:graphicFrameLocks noGrp="1"/>
          </p:cNvGraphicFramePr>
          <p:nvPr>
            <p:extLst>
              <p:ext uri="{D42A27DB-BD31-4B8C-83A1-F6EECF244321}">
                <p14:modId xmlns:p14="http://schemas.microsoft.com/office/powerpoint/2010/main" val="1773594434"/>
              </p:ext>
            </p:extLst>
          </p:nvPr>
        </p:nvGraphicFramePr>
        <p:xfrm>
          <a:off x="1374790" y="4038600"/>
          <a:ext cx="1244599" cy="2011680"/>
        </p:xfrm>
        <a:graphic>
          <a:graphicData uri="http://schemas.openxmlformats.org/drawingml/2006/table">
            <a:tbl>
              <a:tblPr firstRow="1" bandRow="1">
                <a:tableStyleId>{5C22544A-7EE6-4342-B048-85BDC9FD1C3A}</a:tableStyleId>
              </a:tblPr>
              <a:tblGrid>
                <a:gridCol w="1244599">
                  <a:extLst>
                    <a:ext uri="{9D8B030D-6E8A-4147-A177-3AD203B41FA5}">
                      <a16:colId xmlns:a16="http://schemas.microsoft.com/office/drawing/2014/main" val="1167805655"/>
                    </a:ext>
                  </a:extLst>
                </a:gridCol>
              </a:tblGrid>
              <a:tr h="171662">
                <a:tc>
                  <a:txBody>
                    <a:bodyPr/>
                    <a:lstStyle/>
                    <a:p>
                      <a:endParaRPr lang="en-US" sz="1050" dirty="0"/>
                    </a:p>
                  </a:txBody>
                  <a:tcPr/>
                </a:tc>
                <a:extLst>
                  <a:ext uri="{0D108BD9-81ED-4DB2-BD59-A6C34878D82A}">
                    <a16:rowId xmlns:a16="http://schemas.microsoft.com/office/drawing/2014/main" val="182632374"/>
                  </a:ext>
                </a:extLst>
              </a:tr>
              <a:tr h="171662">
                <a:tc>
                  <a:txBody>
                    <a:bodyPr/>
                    <a:lstStyle/>
                    <a:p>
                      <a:r>
                        <a:rPr lang="en-US" sz="1050" dirty="0"/>
                        <a:t>Instruction1</a:t>
                      </a:r>
                    </a:p>
                  </a:txBody>
                  <a:tcPr/>
                </a:tc>
                <a:extLst>
                  <a:ext uri="{0D108BD9-81ED-4DB2-BD59-A6C34878D82A}">
                    <a16:rowId xmlns:a16="http://schemas.microsoft.com/office/drawing/2014/main" val="3733919732"/>
                  </a:ext>
                </a:extLst>
              </a:tr>
              <a:tr h="171662">
                <a:tc>
                  <a:txBody>
                    <a:bodyPr/>
                    <a:lstStyle/>
                    <a:p>
                      <a:r>
                        <a:rPr lang="en-US" sz="1050" dirty="0"/>
                        <a:t>Instruction2</a:t>
                      </a:r>
                    </a:p>
                  </a:txBody>
                  <a:tcPr/>
                </a:tc>
                <a:extLst>
                  <a:ext uri="{0D108BD9-81ED-4DB2-BD59-A6C34878D82A}">
                    <a16:rowId xmlns:a16="http://schemas.microsoft.com/office/drawing/2014/main" val="2740934854"/>
                  </a:ext>
                </a:extLst>
              </a:tr>
              <a:tr h="171662">
                <a:tc>
                  <a:txBody>
                    <a:bodyPr/>
                    <a:lstStyle/>
                    <a:p>
                      <a:r>
                        <a:rPr lang="en-US" sz="1050" dirty="0"/>
                        <a:t>Instruction3</a:t>
                      </a:r>
                    </a:p>
                  </a:txBody>
                  <a:tcPr/>
                </a:tc>
                <a:extLst>
                  <a:ext uri="{0D108BD9-81ED-4DB2-BD59-A6C34878D82A}">
                    <a16:rowId xmlns:a16="http://schemas.microsoft.com/office/drawing/2014/main" val="2068595936"/>
                  </a:ext>
                </a:extLst>
              </a:tr>
              <a:tr h="171662">
                <a:tc>
                  <a:txBody>
                    <a:bodyPr/>
                    <a:lstStyle/>
                    <a:p>
                      <a:r>
                        <a:rPr lang="en-US" sz="1050" dirty="0"/>
                        <a:t>Instruction4</a:t>
                      </a:r>
                    </a:p>
                  </a:txBody>
                  <a:tcPr/>
                </a:tc>
                <a:extLst>
                  <a:ext uri="{0D108BD9-81ED-4DB2-BD59-A6C34878D82A}">
                    <a16:rowId xmlns:a16="http://schemas.microsoft.com/office/drawing/2014/main" val="2622042931"/>
                  </a:ext>
                </a:extLst>
              </a:tr>
              <a:tr h="171662">
                <a:tc>
                  <a:txBody>
                    <a:bodyPr/>
                    <a:lstStyle/>
                    <a:p>
                      <a:r>
                        <a:rPr lang="en-US" sz="1050" dirty="0"/>
                        <a:t>..</a:t>
                      </a:r>
                    </a:p>
                  </a:txBody>
                  <a:tcPr/>
                </a:tc>
                <a:extLst>
                  <a:ext uri="{0D108BD9-81ED-4DB2-BD59-A6C34878D82A}">
                    <a16:rowId xmlns:a16="http://schemas.microsoft.com/office/drawing/2014/main" val="1595747612"/>
                  </a:ext>
                </a:extLst>
              </a:tr>
              <a:tr h="171662">
                <a:tc>
                  <a:txBody>
                    <a:bodyPr/>
                    <a:lstStyle/>
                    <a:p>
                      <a:r>
                        <a:rPr lang="en-US" sz="1050" dirty="0"/>
                        <a:t>..</a:t>
                      </a:r>
                    </a:p>
                  </a:txBody>
                  <a:tcPr/>
                </a:tc>
                <a:extLst>
                  <a:ext uri="{0D108BD9-81ED-4DB2-BD59-A6C34878D82A}">
                    <a16:rowId xmlns:a16="http://schemas.microsoft.com/office/drawing/2014/main" val="1408310394"/>
                  </a:ext>
                </a:extLst>
              </a:tr>
              <a:tr h="171662">
                <a:tc>
                  <a:txBody>
                    <a:bodyPr/>
                    <a:lstStyle/>
                    <a:p>
                      <a:r>
                        <a:rPr lang="en-US" sz="1050" dirty="0"/>
                        <a:t>…</a:t>
                      </a:r>
                    </a:p>
                  </a:txBody>
                  <a:tcPr/>
                </a:tc>
                <a:extLst>
                  <a:ext uri="{0D108BD9-81ED-4DB2-BD59-A6C34878D82A}">
                    <a16:rowId xmlns:a16="http://schemas.microsoft.com/office/drawing/2014/main" val="1524654444"/>
                  </a:ext>
                </a:extLst>
              </a:tr>
            </a:tbl>
          </a:graphicData>
        </a:graphic>
      </p:graphicFrame>
    </p:spTree>
    <p:extLst>
      <p:ext uri="{BB962C8B-B14F-4D97-AF65-F5344CB8AC3E}">
        <p14:creationId xmlns:p14="http://schemas.microsoft.com/office/powerpoint/2010/main" val="3296505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2" name="TextBox 1">
            <a:extLst>
              <a:ext uri="{FF2B5EF4-FFF2-40B4-BE49-F238E27FC236}">
                <a16:creationId xmlns:a16="http://schemas.microsoft.com/office/drawing/2014/main" id="{213C94D1-40E5-6E96-BA21-36ACB997E4B4}"/>
              </a:ext>
            </a:extLst>
          </p:cNvPr>
          <p:cNvSpPr txBox="1"/>
          <p:nvPr/>
        </p:nvSpPr>
        <p:spPr>
          <a:xfrm>
            <a:off x="5410200" y="1905000"/>
            <a:ext cx="5029200" cy="646331"/>
          </a:xfrm>
          <a:prstGeom prst="rect">
            <a:avLst/>
          </a:prstGeom>
          <a:noFill/>
        </p:spPr>
        <p:txBody>
          <a:bodyPr wrap="square" rtlCol="0">
            <a:spAutoFit/>
          </a:bodyPr>
          <a:lstStyle/>
          <a:p>
            <a:r>
              <a:rPr lang="en-US" dirty="0"/>
              <a:t>When computer programs are executed, their instructions will eventually get stored in memory</a:t>
            </a:r>
          </a:p>
        </p:txBody>
      </p:sp>
    </p:spTree>
    <p:extLst>
      <p:ext uri="{BB962C8B-B14F-4D97-AF65-F5344CB8AC3E}">
        <p14:creationId xmlns:p14="http://schemas.microsoft.com/office/powerpoint/2010/main" val="1375085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2" name="TextBox 1">
            <a:extLst>
              <a:ext uri="{FF2B5EF4-FFF2-40B4-BE49-F238E27FC236}">
                <a16:creationId xmlns:a16="http://schemas.microsoft.com/office/drawing/2014/main" id="{213C94D1-40E5-6E96-BA21-36ACB997E4B4}"/>
              </a:ext>
            </a:extLst>
          </p:cNvPr>
          <p:cNvSpPr txBox="1"/>
          <p:nvPr/>
        </p:nvSpPr>
        <p:spPr>
          <a:xfrm>
            <a:off x="5410200" y="1905000"/>
            <a:ext cx="5029200" cy="646331"/>
          </a:xfrm>
          <a:prstGeom prst="rect">
            <a:avLst/>
          </a:prstGeom>
          <a:noFill/>
        </p:spPr>
        <p:txBody>
          <a:bodyPr wrap="square" rtlCol="0">
            <a:spAutoFit/>
          </a:bodyPr>
          <a:lstStyle/>
          <a:p>
            <a:r>
              <a:rPr lang="en-US" dirty="0"/>
              <a:t>When computer programs are executed, their instructions will eventually get stored in memory</a:t>
            </a:r>
          </a:p>
        </p:txBody>
      </p:sp>
      <p:sp>
        <p:nvSpPr>
          <p:cNvPr id="7" name="TextBox 6">
            <a:extLst>
              <a:ext uri="{FF2B5EF4-FFF2-40B4-BE49-F238E27FC236}">
                <a16:creationId xmlns:a16="http://schemas.microsoft.com/office/drawing/2014/main" id="{0E6BD5BB-D1AA-7BDC-0B9E-F541FEE665E2}"/>
              </a:ext>
            </a:extLst>
          </p:cNvPr>
          <p:cNvSpPr txBox="1"/>
          <p:nvPr/>
        </p:nvSpPr>
        <p:spPr>
          <a:xfrm>
            <a:off x="6400800" y="3539880"/>
            <a:ext cx="1864613" cy="369332"/>
          </a:xfrm>
          <a:prstGeom prst="rect">
            <a:avLst/>
          </a:prstGeom>
          <a:noFill/>
        </p:spPr>
        <p:txBody>
          <a:bodyPr wrap="none" rtlCol="0">
            <a:spAutoFit/>
          </a:bodyPr>
          <a:lstStyle/>
          <a:p>
            <a:r>
              <a:rPr lang="en-US" dirty="0"/>
              <a:t>Permanently?!?!</a:t>
            </a:r>
          </a:p>
        </p:txBody>
      </p:sp>
    </p:spTree>
    <p:extLst>
      <p:ext uri="{BB962C8B-B14F-4D97-AF65-F5344CB8AC3E}">
        <p14:creationId xmlns:p14="http://schemas.microsoft.com/office/powerpoint/2010/main" val="26512771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2" name="TextBox 1">
            <a:extLst>
              <a:ext uri="{FF2B5EF4-FFF2-40B4-BE49-F238E27FC236}">
                <a16:creationId xmlns:a16="http://schemas.microsoft.com/office/drawing/2014/main" id="{213C94D1-40E5-6E96-BA21-36ACB997E4B4}"/>
              </a:ext>
            </a:extLst>
          </p:cNvPr>
          <p:cNvSpPr txBox="1"/>
          <p:nvPr/>
        </p:nvSpPr>
        <p:spPr>
          <a:xfrm>
            <a:off x="5410200" y="1905000"/>
            <a:ext cx="5029200" cy="646331"/>
          </a:xfrm>
          <a:prstGeom prst="rect">
            <a:avLst/>
          </a:prstGeom>
          <a:noFill/>
        </p:spPr>
        <p:txBody>
          <a:bodyPr wrap="square" rtlCol="0">
            <a:spAutoFit/>
          </a:bodyPr>
          <a:lstStyle/>
          <a:p>
            <a:r>
              <a:rPr lang="en-US" dirty="0"/>
              <a:t>When computer programs are executed, their instructions will eventually get stored in memory</a:t>
            </a:r>
          </a:p>
        </p:txBody>
      </p:sp>
      <p:sp>
        <p:nvSpPr>
          <p:cNvPr id="7" name="TextBox 6">
            <a:extLst>
              <a:ext uri="{FF2B5EF4-FFF2-40B4-BE49-F238E27FC236}">
                <a16:creationId xmlns:a16="http://schemas.microsoft.com/office/drawing/2014/main" id="{0E6BD5BB-D1AA-7BDC-0B9E-F541FEE665E2}"/>
              </a:ext>
            </a:extLst>
          </p:cNvPr>
          <p:cNvSpPr txBox="1"/>
          <p:nvPr/>
        </p:nvSpPr>
        <p:spPr>
          <a:xfrm>
            <a:off x="6248400" y="3262881"/>
            <a:ext cx="2672526" cy="369332"/>
          </a:xfrm>
          <a:prstGeom prst="rect">
            <a:avLst/>
          </a:prstGeom>
          <a:noFill/>
        </p:spPr>
        <p:txBody>
          <a:bodyPr wrap="none" rtlCol="0">
            <a:spAutoFit/>
          </a:bodyPr>
          <a:lstStyle/>
          <a:p>
            <a:r>
              <a:rPr lang="en-US" dirty="0"/>
              <a:t>Main memory is </a:t>
            </a:r>
            <a:r>
              <a:rPr lang="en-US" b="1" dirty="0"/>
              <a:t>volatile</a:t>
            </a:r>
            <a:endParaRPr lang="en-US" dirty="0"/>
          </a:p>
        </p:txBody>
      </p:sp>
      <p:sp>
        <p:nvSpPr>
          <p:cNvPr id="9" name="TextBox 8">
            <a:extLst>
              <a:ext uri="{FF2B5EF4-FFF2-40B4-BE49-F238E27FC236}">
                <a16:creationId xmlns:a16="http://schemas.microsoft.com/office/drawing/2014/main" id="{7BB32265-1078-18A3-0F48-CDF6EDADD849}"/>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spTree>
    <p:extLst>
      <p:ext uri="{BB962C8B-B14F-4D97-AF65-F5344CB8AC3E}">
        <p14:creationId xmlns:p14="http://schemas.microsoft.com/office/powerpoint/2010/main" val="861257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a:t>
            </a:fld>
            <a:endParaRPr lang="en-US" dirty="0"/>
          </a:p>
        </p:txBody>
      </p:sp>
      <p:sp>
        <p:nvSpPr>
          <p:cNvPr id="2" name="TextBox 1">
            <a:extLst>
              <a:ext uri="{FF2B5EF4-FFF2-40B4-BE49-F238E27FC236}">
                <a16:creationId xmlns:a16="http://schemas.microsoft.com/office/drawing/2014/main" id="{F581BB07-87D8-DDF6-BA1D-199FDDDFB7D7}"/>
              </a:ext>
            </a:extLst>
          </p:cNvPr>
          <p:cNvSpPr txBox="1"/>
          <p:nvPr/>
        </p:nvSpPr>
        <p:spPr>
          <a:xfrm>
            <a:off x="76200" y="152400"/>
            <a:ext cx="4953000" cy="523220"/>
          </a:xfrm>
          <a:prstGeom prst="rect">
            <a:avLst/>
          </a:prstGeom>
          <a:noFill/>
        </p:spPr>
        <p:txBody>
          <a:bodyPr wrap="square" rtlCol="0">
            <a:spAutoFit/>
          </a:bodyPr>
          <a:lstStyle/>
          <a:p>
            <a:pPr algn="ctr"/>
            <a:r>
              <a:rPr lang="en-US" sz="2800" dirty="0"/>
              <a:t>Computer Systems Review</a:t>
            </a:r>
          </a:p>
        </p:txBody>
      </p:sp>
      <p:pic>
        <p:nvPicPr>
          <p:cNvPr id="11" name="Picture 10">
            <a:extLst>
              <a:ext uri="{FF2B5EF4-FFF2-40B4-BE49-F238E27FC236}">
                <a16:creationId xmlns:a16="http://schemas.microsoft.com/office/drawing/2014/main" id="{C4485F25-BBCB-A69A-D54A-CAE1EA14D068}"/>
              </a:ext>
            </a:extLst>
          </p:cNvPr>
          <p:cNvPicPr>
            <a:picLocks noChangeAspect="1"/>
          </p:cNvPicPr>
          <p:nvPr/>
        </p:nvPicPr>
        <p:blipFill>
          <a:blip r:embed="rId3"/>
          <a:stretch>
            <a:fillRect/>
          </a:stretch>
        </p:blipFill>
        <p:spPr>
          <a:xfrm>
            <a:off x="6400800" y="1828800"/>
            <a:ext cx="4579382" cy="2530919"/>
          </a:xfrm>
          <a:prstGeom prst="rect">
            <a:avLst/>
          </a:prstGeom>
        </p:spPr>
      </p:pic>
      <p:sp>
        <p:nvSpPr>
          <p:cNvPr id="12" name="TextBox 11">
            <a:extLst>
              <a:ext uri="{FF2B5EF4-FFF2-40B4-BE49-F238E27FC236}">
                <a16:creationId xmlns:a16="http://schemas.microsoft.com/office/drawing/2014/main" id="{61684C5C-F0F0-A5D8-6D0F-7F05A0D1AE3A}"/>
              </a:ext>
            </a:extLst>
          </p:cNvPr>
          <p:cNvSpPr txBox="1"/>
          <p:nvPr/>
        </p:nvSpPr>
        <p:spPr>
          <a:xfrm>
            <a:off x="533400" y="2494094"/>
            <a:ext cx="5799073" cy="1200329"/>
          </a:xfrm>
          <a:prstGeom prst="rect">
            <a:avLst/>
          </a:prstGeom>
          <a:noFill/>
        </p:spPr>
        <p:txBody>
          <a:bodyPr wrap="square" rtlCol="0">
            <a:spAutoFit/>
          </a:bodyPr>
          <a:lstStyle/>
          <a:p>
            <a:r>
              <a:rPr lang="en-US" sz="2400" dirty="0"/>
              <a:t>To understand the technical aspects of security, we must have a good understanding of how computers work</a:t>
            </a:r>
          </a:p>
        </p:txBody>
      </p:sp>
    </p:spTree>
    <p:extLst>
      <p:ext uri="{BB962C8B-B14F-4D97-AF65-F5344CB8AC3E}">
        <p14:creationId xmlns:p14="http://schemas.microsoft.com/office/powerpoint/2010/main" val="1854405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Tree>
    <p:extLst>
      <p:ext uri="{BB962C8B-B14F-4D97-AF65-F5344CB8AC3E}">
        <p14:creationId xmlns:p14="http://schemas.microsoft.com/office/powerpoint/2010/main" val="1145532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6628923" y="1698816"/>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581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6400800" y="2362200"/>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descr="My CPU when the L1 cache misses : r/hardwarememes">
            <a:extLst>
              <a:ext uri="{FF2B5EF4-FFF2-40B4-BE49-F238E27FC236}">
                <a16:creationId xmlns:a16="http://schemas.microsoft.com/office/drawing/2014/main" id="{26AEB574-879E-8EE4-1972-8D67B8BC0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972503"/>
            <a:ext cx="5981859" cy="4909125"/>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3886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6172200" y="2954404"/>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sp>
        <p:nvSpPr>
          <p:cNvPr id="13" name="Arrow: Right 12">
            <a:extLst>
              <a:ext uri="{FF2B5EF4-FFF2-40B4-BE49-F238E27FC236}">
                <a16:creationId xmlns:a16="http://schemas.microsoft.com/office/drawing/2014/main" id="{ADB48B70-D284-7F82-ABE5-7BA91B813AF5}"/>
              </a:ext>
            </a:extLst>
          </p:cNvPr>
          <p:cNvSpPr/>
          <p:nvPr/>
        </p:nvSpPr>
        <p:spPr>
          <a:xfrm rot="11949328">
            <a:off x="3531433" y="2488751"/>
            <a:ext cx="2563036"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4" name="Picture 2" descr="What is RAM (Random-Access Memory)?">
            <a:extLst>
              <a:ext uri="{FF2B5EF4-FFF2-40B4-BE49-F238E27FC236}">
                <a16:creationId xmlns:a16="http://schemas.microsoft.com/office/drawing/2014/main" id="{EECBB03F-A4FC-C926-307E-425901D0C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3909965"/>
            <a:ext cx="2639303" cy="191538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470D87CB-6D13-0E8F-42EF-D0651167E2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635" y="3522458"/>
            <a:ext cx="3204290" cy="3341992"/>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848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5295932" y="4038600"/>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pic>
        <p:nvPicPr>
          <p:cNvPr id="22530" name="Picture 2" descr="Seagate ST1000DM010 Barracuda 1TB 3.5´´ Hard Disk Black| Techinn">
            <a:extLst>
              <a:ext uri="{FF2B5EF4-FFF2-40B4-BE49-F238E27FC236}">
                <a16:creationId xmlns:a16="http://schemas.microsoft.com/office/drawing/2014/main" id="{CB70C411-12EC-AF6B-8BBC-14CD9427F1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9454" y="1446736"/>
            <a:ext cx="1946131" cy="1946131"/>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ard Disk Drive | What Is a HDD &amp; How Does It Work? | ESF">
            <a:extLst>
              <a:ext uri="{FF2B5EF4-FFF2-40B4-BE49-F238E27FC236}">
                <a16:creationId xmlns:a16="http://schemas.microsoft.com/office/drawing/2014/main" id="{C7BE4569-C6F7-4AC8-A2ED-FF5A87D492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835" y="4182825"/>
            <a:ext cx="2725527"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6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5085826" y="5088098"/>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sp>
        <p:nvSpPr>
          <p:cNvPr id="11" name="TextBox 10">
            <a:extLst>
              <a:ext uri="{FF2B5EF4-FFF2-40B4-BE49-F238E27FC236}">
                <a16:creationId xmlns:a16="http://schemas.microsoft.com/office/drawing/2014/main" id="{D848BB5F-F5EC-9DCD-B4CE-27C5D31E87DC}"/>
              </a:ext>
            </a:extLst>
          </p:cNvPr>
          <p:cNvSpPr txBox="1"/>
          <p:nvPr/>
        </p:nvSpPr>
        <p:spPr>
          <a:xfrm>
            <a:off x="7536915" y="5090678"/>
            <a:ext cx="1505540" cy="369332"/>
          </a:xfrm>
          <a:prstGeom prst="rect">
            <a:avLst/>
          </a:prstGeom>
          <a:noFill/>
        </p:spPr>
        <p:txBody>
          <a:bodyPr wrap="none" rtlCol="0">
            <a:spAutoFit/>
          </a:bodyPr>
          <a:lstStyle/>
          <a:p>
            <a:r>
              <a:rPr lang="en-US" b="1" dirty="0"/>
              <a:t>“The cloud”</a:t>
            </a:r>
          </a:p>
        </p:txBody>
      </p:sp>
    </p:spTree>
    <p:extLst>
      <p:ext uri="{BB962C8B-B14F-4D97-AF65-F5344CB8AC3E}">
        <p14:creationId xmlns:p14="http://schemas.microsoft.com/office/powerpoint/2010/main" val="721157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sp>
        <p:nvSpPr>
          <p:cNvPr id="11" name="TextBox 10">
            <a:extLst>
              <a:ext uri="{FF2B5EF4-FFF2-40B4-BE49-F238E27FC236}">
                <a16:creationId xmlns:a16="http://schemas.microsoft.com/office/drawing/2014/main" id="{D848BB5F-F5EC-9DCD-B4CE-27C5D31E87DC}"/>
              </a:ext>
            </a:extLst>
          </p:cNvPr>
          <p:cNvSpPr txBox="1"/>
          <p:nvPr/>
        </p:nvSpPr>
        <p:spPr>
          <a:xfrm>
            <a:off x="7536915" y="5090678"/>
            <a:ext cx="1505540" cy="369332"/>
          </a:xfrm>
          <a:prstGeom prst="rect">
            <a:avLst/>
          </a:prstGeom>
          <a:noFill/>
        </p:spPr>
        <p:txBody>
          <a:bodyPr wrap="none" rtlCol="0">
            <a:spAutoFit/>
          </a:bodyPr>
          <a:lstStyle/>
          <a:p>
            <a:r>
              <a:rPr lang="en-US" b="1" dirty="0"/>
              <a:t>“The cloud”</a:t>
            </a:r>
          </a:p>
        </p:txBody>
      </p:sp>
      <p:pic>
        <p:nvPicPr>
          <p:cNvPr id="24578" name="Picture 2" descr="What that little pocket in your jeans is really for | The Independent | The  Independent">
            <a:extLst>
              <a:ext uri="{FF2B5EF4-FFF2-40B4-BE49-F238E27FC236}">
                <a16:creationId xmlns:a16="http://schemas.microsoft.com/office/drawing/2014/main" id="{F3DC8A18-7D23-E23D-DEAC-D3AFC7A1D2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1276" y="63162"/>
            <a:ext cx="1710424" cy="1282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282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sp>
        <p:nvSpPr>
          <p:cNvPr id="11" name="TextBox 10">
            <a:extLst>
              <a:ext uri="{FF2B5EF4-FFF2-40B4-BE49-F238E27FC236}">
                <a16:creationId xmlns:a16="http://schemas.microsoft.com/office/drawing/2014/main" id="{D848BB5F-F5EC-9DCD-B4CE-27C5D31E87DC}"/>
              </a:ext>
            </a:extLst>
          </p:cNvPr>
          <p:cNvSpPr txBox="1"/>
          <p:nvPr/>
        </p:nvSpPr>
        <p:spPr>
          <a:xfrm>
            <a:off x="7536915" y="5090678"/>
            <a:ext cx="1505540" cy="369332"/>
          </a:xfrm>
          <a:prstGeom prst="rect">
            <a:avLst/>
          </a:prstGeom>
          <a:noFill/>
        </p:spPr>
        <p:txBody>
          <a:bodyPr wrap="none" rtlCol="0">
            <a:spAutoFit/>
          </a:bodyPr>
          <a:lstStyle/>
          <a:p>
            <a:r>
              <a:rPr lang="en-US" b="1" dirty="0"/>
              <a:t>“The cloud”</a:t>
            </a:r>
          </a:p>
        </p:txBody>
      </p:sp>
      <p:sp>
        <p:nvSpPr>
          <p:cNvPr id="12" name="TextBox 11">
            <a:extLst>
              <a:ext uri="{FF2B5EF4-FFF2-40B4-BE49-F238E27FC236}">
                <a16:creationId xmlns:a16="http://schemas.microsoft.com/office/drawing/2014/main" id="{D814C9F7-8AAA-1AA6-32FD-D6839D39EC0D}"/>
              </a:ext>
            </a:extLst>
          </p:cNvPr>
          <p:cNvSpPr txBox="1"/>
          <p:nvPr/>
        </p:nvSpPr>
        <p:spPr>
          <a:xfrm>
            <a:off x="4114755" y="405878"/>
            <a:ext cx="2067232" cy="923330"/>
          </a:xfrm>
          <a:prstGeom prst="rect">
            <a:avLst/>
          </a:prstGeom>
          <a:noFill/>
        </p:spPr>
        <p:txBody>
          <a:bodyPr wrap="square" rtlCol="0">
            <a:spAutoFit/>
          </a:bodyPr>
          <a:lstStyle/>
          <a:p>
            <a:r>
              <a:rPr lang="en-US" i="1" dirty="0"/>
              <a:t>Why not use memory/registers for everything??</a:t>
            </a:r>
          </a:p>
        </p:txBody>
      </p:sp>
      <p:pic>
        <p:nvPicPr>
          <p:cNvPr id="14" name="Picture 13">
            <a:extLst>
              <a:ext uri="{FF2B5EF4-FFF2-40B4-BE49-F238E27FC236}">
                <a16:creationId xmlns:a16="http://schemas.microsoft.com/office/drawing/2014/main" id="{12728A47-3C97-F6F8-6DE5-6315EC8C2636}"/>
              </a:ext>
            </a:extLst>
          </p:cNvPr>
          <p:cNvPicPr>
            <a:picLocks noChangeAspect="1"/>
          </p:cNvPicPr>
          <p:nvPr/>
        </p:nvPicPr>
        <p:blipFill>
          <a:blip r:embed="rId4"/>
          <a:stretch>
            <a:fillRect/>
          </a:stretch>
        </p:blipFill>
        <p:spPr>
          <a:xfrm>
            <a:off x="743633" y="5421348"/>
            <a:ext cx="2133919" cy="521773"/>
          </a:xfrm>
          <a:prstGeom prst="rect">
            <a:avLst/>
          </a:prstGeom>
        </p:spPr>
      </p:pic>
    </p:spTree>
    <p:extLst>
      <p:ext uri="{BB962C8B-B14F-4D97-AF65-F5344CB8AC3E}">
        <p14:creationId xmlns:p14="http://schemas.microsoft.com/office/powerpoint/2010/main" val="9510011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794811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852063" cy="369332"/>
          </a:xfrm>
          <a:prstGeom prst="rect">
            <a:avLst/>
          </a:prstGeom>
          <a:noFill/>
        </p:spPr>
        <p:txBody>
          <a:bodyPr wrap="none" rtlCol="0">
            <a:spAutoFit/>
          </a:bodyPr>
          <a:lstStyle/>
          <a:p>
            <a:r>
              <a:rPr lang="en-US" b="1" dirty="0">
                <a:solidFill>
                  <a:srgbClr val="FF0000"/>
                </a:solidFill>
              </a:rPr>
              <a:t>1. Fetch next instruction</a:t>
            </a:r>
          </a:p>
        </p:txBody>
      </p: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0ECC326D-4495-3A74-2382-D11A068497A5}"/>
                  </a:ext>
                </a:extLst>
              </p14:cNvPr>
              <p14:cNvContentPartPr/>
              <p14:nvPr/>
            </p14:nvContentPartPr>
            <p14:xfrm>
              <a:off x="4026181" y="5075445"/>
              <a:ext cx="3616200" cy="739800"/>
            </p14:xfrm>
          </p:contentPart>
        </mc:Choice>
        <mc:Fallback xmlns="">
          <p:pic>
            <p:nvPicPr>
              <p:cNvPr id="9" name="Ink 8">
                <a:extLst>
                  <a:ext uri="{FF2B5EF4-FFF2-40B4-BE49-F238E27FC236}">
                    <a16:creationId xmlns:a16="http://schemas.microsoft.com/office/drawing/2014/main" id="{0ECC326D-4495-3A74-2382-D11A068497A5}"/>
                  </a:ext>
                </a:extLst>
              </p:cNvPr>
              <p:cNvPicPr/>
              <p:nvPr/>
            </p:nvPicPr>
            <p:blipFill>
              <a:blip r:embed="rId7"/>
              <a:stretch>
                <a:fillRect/>
              </a:stretch>
            </p:blipFill>
            <p:spPr>
              <a:xfrm>
                <a:off x="3990181" y="5039445"/>
                <a:ext cx="3687840" cy="811440"/>
              </a:xfrm>
              <a:prstGeom prst="rect">
                <a:avLst/>
              </a:prstGeom>
            </p:spPr>
          </p:pic>
        </mc:Fallback>
      </mc:AlternateContent>
    </p:spTree>
    <p:extLst>
      <p:ext uri="{BB962C8B-B14F-4D97-AF65-F5344CB8AC3E}">
        <p14:creationId xmlns:p14="http://schemas.microsoft.com/office/powerpoint/2010/main" val="3426852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3352800" y="685800"/>
            <a:ext cx="5791200" cy="646331"/>
          </a:xfrm>
          <a:prstGeom prst="rect">
            <a:avLst/>
          </a:prstGeom>
          <a:noFill/>
        </p:spPr>
        <p:txBody>
          <a:bodyPr wrap="square" rtlCol="0">
            <a:spAutoFit/>
          </a:bodyPr>
          <a:lstStyle/>
          <a:p>
            <a:r>
              <a:rPr lang="en-US" sz="3600" b="1" dirty="0"/>
              <a:t>What is a computer?</a:t>
            </a:r>
          </a:p>
        </p:txBody>
      </p:sp>
      <p:pic>
        <p:nvPicPr>
          <p:cNvPr id="8" name="Picture 7">
            <a:extLst>
              <a:ext uri="{FF2B5EF4-FFF2-40B4-BE49-F238E27FC236}">
                <a16:creationId xmlns:a16="http://schemas.microsoft.com/office/drawing/2014/main" id="{F29B28D7-2B5A-F1A2-E07C-A31F71850646}"/>
              </a:ext>
            </a:extLst>
          </p:cNvPr>
          <p:cNvPicPr>
            <a:picLocks noChangeAspect="1"/>
          </p:cNvPicPr>
          <p:nvPr/>
        </p:nvPicPr>
        <p:blipFill>
          <a:blip r:embed="rId3"/>
          <a:stretch>
            <a:fillRect/>
          </a:stretch>
        </p:blipFill>
        <p:spPr>
          <a:xfrm>
            <a:off x="3429000" y="2438400"/>
            <a:ext cx="4876800" cy="3200988"/>
          </a:xfrm>
          <a:prstGeom prst="rect">
            <a:avLst/>
          </a:prstGeom>
        </p:spPr>
      </p:pic>
    </p:spTree>
    <p:extLst>
      <p:ext uri="{BB962C8B-B14F-4D97-AF65-F5344CB8AC3E}">
        <p14:creationId xmlns:p14="http://schemas.microsoft.com/office/powerpoint/2010/main" val="4118400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941831" cy="646331"/>
          </a:xfrm>
          <a:prstGeom prst="rect">
            <a:avLst/>
          </a:prstGeom>
          <a:noFill/>
        </p:spPr>
        <p:txBody>
          <a:bodyPr wrap="none" rtlCol="0">
            <a:spAutoFit/>
          </a:bodyPr>
          <a:lstStyle/>
          <a:p>
            <a:pPr marL="342900" indent="-342900">
              <a:buAutoNum type="arabicPeriod"/>
            </a:pPr>
            <a:r>
              <a:rPr lang="en-US" b="1" dirty="0">
                <a:solidFill>
                  <a:srgbClr val="FF0000"/>
                </a:solidFill>
              </a:rPr>
              <a:t>Fetch next instruction</a:t>
            </a:r>
          </a:p>
          <a:p>
            <a:pPr marL="342900" indent="-342900">
              <a:buAutoNum type="arabicPeriod"/>
            </a:pPr>
            <a:r>
              <a:rPr lang="en-US" b="1" dirty="0">
                <a:solidFill>
                  <a:srgbClr val="FF0000"/>
                </a:solidFill>
              </a:rPr>
              <a:t>Decode Instruction</a:t>
            </a:r>
          </a:p>
        </p:txBody>
      </p:sp>
      <p:grpSp>
        <p:nvGrpSpPr>
          <p:cNvPr id="37" name="Group 36">
            <a:extLst>
              <a:ext uri="{FF2B5EF4-FFF2-40B4-BE49-F238E27FC236}">
                <a16:creationId xmlns:a16="http://schemas.microsoft.com/office/drawing/2014/main" id="{2A8E9C00-ED59-9F37-017A-67748689946B}"/>
              </a:ext>
            </a:extLst>
          </p:cNvPr>
          <p:cNvGrpSpPr/>
          <p:nvPr/>
        </p:nvGrpSpPr>
        <p:grpSpPr>
          <a:xfrm>
            <a:off x="905341" y="3850005"/>
            <a:ext cx="233280" cy="1078560"/>
            <a:chOff x="905341" y="3850005"/>
            <a:chExt cx="233280" cy="1078560"/>
          </a:xfrm>
        </p:grpSpPr>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60A8B2CE-3BF2-7558-CBAB-8CFB250A439B}"/>
                    </a:ext>
                  </a:extLst>
                </p14:cNvPr>
                <p14:cNvContentPartPr/>
                <p14:nvPr/>
              </p14:nvContentPartPr>
              <p14:xfrm>
                <a:off x="905341" y="3866565"/>
                <a:ext cx="229680" cy="1062000"/>
              </p14:xfrm>
            </p:contentPart>
          </mc:Choice>
          <mc:Fallback xmlns="">
            <p:pic>
              <p:nvPicPr>
                <p:cNvPr id="14" name="Ink 13">
                  <a:extLst>
                    <a:ext uri="{FF2B5EF4-FFF2-40B4-BE49-F238E27FC236}">
                      <a16:creationId xmlns:a16="http://schemas.microsoft.com/office/drawing/2014/main" id="{60A8B2CE-3BF2-7558-CBAB-8CFB250A439B}"/>
                    </a:ext>
                  </a:extLst>
                </p:cNvPr>
                <p:cNvPicPr/>
                <p:nvPr/>
              </p:nvPicPr>
              <p:blipFill>
                <a:blip r:embed="rId7"/>
                <a:stretch>
                  <a:fillRect/>
                </a:stretch>
              </p:blipFill>
              <p:spPr>
                <a:xfrm>
                  <a:off x="869341" y="3830925"/>
                  <a:ext cx="301320" cy="1133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12CA34F9-2BBE-12CA-4E62-A3D90E883B61}"/>
                    </a:ext>
                  </a:extLst>
                </p14:cNvPr>
                <p14:cNvContentPartPr/>
                <p14:nvPr/>
              </p14:nvContentPartPr>
              <p14:xfrm>
                <a:off x="947821" y="3850005"/>
                <a:ext cx="190800" cy="360"/>
              </p14:xfrm>
            </p:contentPart>
          </mc:Choice>
          <mc:Fallback xmlns="">
            <p:pic>
              <p:nvPicPr>
                <p:cNvPr id="15" name="Ink 14">
                  <a:extLst>
                    <a:ext uri="{FF2B5EF4-FFF2-40B4-BE49-F238E27FC236}">
                      <a16:creationId xmlns:a16="http://schemas.microsoft.com/office/drawing/2014/main" id="{12CA34F9-2BBE-12CA-4E62-A3D90E883B61}"/>
                    </a:ext>
                  </a:extLst>
                </p:cNvPr>
                <p:cNvPicPr/>
                <p:nvPr/>
              </p:nvPicPr>
              <p:blipFill>
                <a:blip r:embed="rId9"/>
                <a:stretch>
                  <a:fillRect/>
                </a:stretch>
              </p:blipFill>
              <p:spPr>
                <a:xfrm>
                  <a:off x="911821" y="3814365"/>
                  <a:ext cx="26244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3964D6F2-957B-58FC-F448-B53A87B91C92}"/>
                  </a:ext>
                </a:extLst>
              </p14:cNvPr>
              <p14:cNvContentPartPr/>
              <p14:nvPr/>
            </p14:nvContentPartPr>
            <p14:xfrm>
              <a:off x="3531181" y="3883845"/>
              <a:ext cx="244080" cy="832320"/>
            </p14:xfrm>
          </p:contentPart>
        </mc:Choice>
        <mc:Fallback xmlns="">
          <p:pic>
            <p:nvPicPr>
              <p:cNvPr id="16" name="Ink 15">
                <a:extLst>
                  <a:ext uri="{FF2B5EF4-FFF2-40B4-BE49-F238E27FC236}">
                    <a16:creationId xmlns:a16="http://schemas.microsoft.com/office/drawing/2014/main" id="{3964D6F2-957B-58FC-F448-B53A87B91C92}"/>
                  </a:ext>
                </a:extLst>
              </p:cNvPr>
              <p:cNvPicPr/>
              <p:nvPr/>
            </p:nvPicPr>
            <p:blipFill>
              <a:blip r:embed="rId11"/>
              <a:stretch>
                <a:fillRect/>
              </a:stretch>
            </p:blipFill>
            <p:spPr>
              <a:xfrm>
                <a:off x="3495541" y="3847845"/>
                <a:ext cx="315720" cy="903960"/>
              </a:xfrm>
              <a:prstGeom prst="rect">
                <a:avLst/>
              </a:prstGeom>
            </p:spPr>
          </p:pic>
        </mc:Fallback>
      </mc:AlternateContent>
    </p:spTree>
    <p:extLst>
      <p:ext uri="{BB962C8B-B14F-4D97-AF65-F5344CB8AC3E}">
        <p14:creationId xmlns:p14="http://schemas.microsoft.com/office/powerpoint/2010/main" val="4468244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941831" cy="923330"/>
          </a:xfrm>
          <a:prstGeom prst="rect">
            <a:avLst/>
          </a:prstGeom>
          <a:noFill/>
        </p:spPr>
        <p:txBody>
          <a:bodyPr wrap="none" rtlCol="0">
            <a:spAutoFit/>
          </a:bodyPr>
          <a:lstStyle/>
          <a:p>
            <a:pPr marL="342900" indent="-342900">
              <a:buAutoNum type="arabicPeriod"/>
            </a:pPr>
            <a:r>
              <a:rPr lang="en-US" b="1" dirty="0">
                <a:solidFill>
                  <a:srgbClr val="FF0000"/>
                </a:solidFill>
              </a:rPr>
              <a:t>Fetch next instruction</a:t>
            </a:r>
          </a:p>
          <a:p>
            <a:pPr marL="342900" indent="-342900">
              <a:buAutoNum type="arabicPeriod"/>
            </a:pPr>
            <a:r>
              <a:rPr lang="en-US" b="1" dirty="0">
                <a:solidFill>
                  <a:srgbClr val="FF0000"/>
                </a:solidFill>
              </a:rPr>
              <a:t>Decode Instruction</a:t>
            </a:r>
          </a:p>
          <a:p>
            <a:pPr marL="342900" indent="-342900">
              <a:buAutoNum type="arabicPeriod"/>
            </a:pPr>
            <a:r>
              <a:rPr lang="en-US" b="1" dirty="0">
                <a:solidFill>
                  <a:srgbClr val="FF0000"/>
                </a:solidFill>
              </a:rPr>
              <a:t>Execute Instruction</a:t>
            </a:r>
          </a:p>
        </p:txBody>
      </p: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378EF2B9-A564-1B1D-AB68-23ACBB8CEA67}"/>
                  </a:ext>
                </a:extLst>
              </p14:cNvPr>
              <p14:cNvContentPartPr/>
              <p14:nvPr/>
            </p14:nvContentPartPr>
            <p14:xfrm>
              <a:off x="836941" y="4991205"/>
              <a:ext cx="253440" cy="1197000"/>
            </p14:xfrm>
          </p:contentPart>
        </mc:Choice>
        <mc:Fallback xmlns="">
          <p:pic>
            <p:nvPicPr>
              <p:cNvPr id="9" name="Ink 8">
                <a:extLst>
                  <a:ext uri="{FF2B5EF4-FFF2-40B4-BE49-F238E27FC236}">
                    <a16:creationId xmlns:a16="http://schemas.microsoft.com/office/drawing/2014/main" id="{378EF2B9-A564-1B1D-AB68-23ACBB8CEA67}"/>
                  </a:ext>
                </a:extLst>
              </p:cNvPr>
              <p:cNvPicPr/>
              <p:nvPr/>
            </p:nvPicPr>
            <p:blipFill>
              <a:blip r:embed="rId7"/>
              <a:stretch>
                <a:fillRect/>
              </a:stretch>
            </p:blipFill>
            <p:spPr>
              <a:xfrm>
                <a:off x="800941" y="4955205"/>
                <a:ext cx="325080" cy="1268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282EFCD3-A243-8173-4D68-C678AF42BEAB}"/>
                  </a:ext>
                </a:extLst>
              </p14:cNvPr>
              <p14:cNvContentPartPr/>
              <p14:nvPr/>
            </p14:nvContentPartPr>
            <p14:xfrm>
              <a:off x="3598141" y="5007765"/>
              <a:ext cx="334800" cy="1101240"/>
            </p14:xfrm>
          </p:contentPart>
        </mc:Choice>
        <mc:Fallback xmlns="">
          <p:pic>
            <p:nvPicPr>
              <p:cNvPr id="13" name="Ink 12">
                <a:extLst>
                  <a:ext uri="{FF2B5EF4-FFF2-40B4-BE49-F238E27FC236}">
                    <a16:creationId xmlns:a16="http://schemas.microsoft.com/office/drawing/2014/main" id="{282EFCD3-A243-8173-4D68-C678AF42BEAB}"/>
                  </a:ext>
                </a:extLst>
              </p:cNvPr>
              <p:cNvPicPr/>
              <p:nvPr/>
            </p:nvPicPr>
            <p:blipFill>
              <a:blip r:embed="rId9"/>
              <a:stretch>
                <a:fillRect/>
              </a:stretch>
            </p:blipFill>
            <p:spPr>
              <a:xfrm>
                <a:off x="3562141" y="4971765"/>
                <a:ext cx="406440" cy="1172880"/>
              </a:xfrm>
              <a:prstGeom prst="rect">
                <a:avLst/>
              </a:prstGeom>
            </p:spPr>
          </p:pic>
        </mc:Fallback>
      </mc:AlternateContent>
    </p:spTree>
    <p:extLst>
      <p:ext uri="{BB962C8B-B14F-4D97-AF65-F5344CB8AC3E}">
        <p14:creationId xmlns:p14="http://schemas.microsoft.com/office/powerpoint/2010/main" val="23310752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941831" cy="1200329"/>
          </a:xfrm>
          <a:prstGeom prst="rect">
            <a:avLst/>
          </a:prstGeom>
          <a:noFill/>
        </p:spPr>
        <p:txBody>
          <a:bodyPr wrap="none" rtlCol="0">
            <a:spAutoFit/>
          </a:bodyPr>
          <a:lstStyle/>
          <a:p>
            <a:pPr marL="342900" indent="-342900">
              <a:buAutoNum type="arabicPeriod"/>
            </a:pPr>
            <a:r>
              <a:rPr lang="en-US" b="1" dirty="0">
                <a:solidFill>
                  <a:srgbClr val="FF0000"/>
                </a:solidFill>
              </a:rPr>
              <a:t>Fetch next instruction</a:t>
            </a:r>
          </a:p>
          <a:p>
            <a:pPr marL="342900" indent="-342900">
              <a:buAutoNum type="arabicPeriod"/>
            </a:pPr>
            <a:r>
              <a:rPr lang="en-US" b="1" dirty="0">
                <a:solidFill>
                  <a:srgbClr val="FF0000"/>
                </a:solidFill>
              </a:rPr>
              <a:t>Decode Instruction</a:t>
            </a:r>
          </a:p>
          <a:p>
            <a:pPr marL="342900" indent="-342900">
              <a:buAutoNum type="arabicPeriod"/>
            </a:pPr>
            <a:r>
              <a:rPr lang="en-US" b="1" dirty="0">
                <a:solidFill>
                  <a:srgbClr val="FF0000"/>
                </a:solidFill>
              </a:rPr>
              <a:t>Execute Instruction</a:t>
            </a:r>
          </a:p>
          <a:p>
            <a:pPr marL="342900" indent="-342900">
              <a:buAutoNum type="arabicPeriod"/>
            </a:pPr>
            <a:r>
              <a:rPr lang="en-US" b="1" dirty="0">
                <a:solidFill>
                  <a:srgbClr val="FF0000"/>
                </a:solidFill>
              </a:rPr>
              <a:t>Store result*</a:t>
            </a:r>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5FCA0530-1876-BA8A-B9FC-DFCC17CAD2D2}"/>
                  </a:ext>
                </a:extLst>
              </p14:cNvPr>
              <p14:cNvContentPartPr/>
              <p14:nvPr/>
            </p14:nvContentPartPr>
            <p14:xfrm>
              <a:off x="4093501" y="726645"/>
              <a:ext cx="3708360" cy="854640"/>
            </p14:xfrm>
          </p:contentPart>
        </mc:Choice>
        <mc:Fallback xmlns="">
          <p:pic>
            <p:nvPicPr>
              <p:cNvPr id="14" name="Ink 13">
                <a:extLst>
                  <a:ext uri="{FF2B5EF4-FFF2-40B4-BE49-F238E27FC236}">
                    <a16:creationId xmlns:a16="http://schemas.microsoft.com/office/drawing/2014/main" id="{5FCA0530-1876-BA8A-B9FC-DFCC17CAD2D2}"/>
                  </a:ext>
                </a:extLst>
              </p:cNvPr>
              <p:cNvPicPr/>
              <p:nvPr/>
            </p:nvPicPr>
            <p:blipFill>
              <a:blip r:embed="rId7"/>
              <a:stretch>
                <a:fillRect/>
              </a:stretch>
            </p:blipFill>
            <p:spPr>
              <a:xfrm>
                <a:off x="4057501" y="691005"/>
                <a:ext cx="3780000" cy="926280"/>
              </a:xfrm>
              <a:prstGeom prst="rect">
                <a:avLst/>
              </a:prstGeom>
            </p:spPr>
          </p:pic>
        </mc:Fallback>
      </mc:AlternateContent>
    </p:spTree>
    <p:extLst>
      <p:ext uri="{BB962C8B-B14F-4D97-AF65-F5344CB8AC3E}">
        <p14:creationId xmlns:p14="http://schemas.microsoft.com/office/powerpoint/2010/main" val="2046178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941831" cy="1200329"/>
          </a:xfrm>
          <a:prstGeom prst="rect">
            <a:avLst/>
          </a:prstGeom>
          <a:noFill/>
        </p:spPr>
        <p:txBody>
          <a:bodyPr wrap="none" rtlCol="0">
            <a:spAutoFit/>
          </a:bodyPr>
          <a:lstStyle/>
          <a:p>
            <a:pPr marL="342900" indent="-342900">
              <a:buAutoNum type="arabicPeriod"/>
            </a:pPr>
            <a:r>
              <a:rPr lang="en-US" b="1" dirty="0">
                <a:solidFill>
                  <a:srgbClr val="FF0000"/>
                </a:solidFill>
              </a:rPr>
              <a:t>Fetch next instruction</a:t>
            </a:r>
          </a:p>
          <a:p>
            <a:pPr marL="342900" indent="-342900">
              <a:buAutoNum type="arabicPeriod"/>
            </a:pPr>
            <a:r>
              <a:rPr lang="en-US" b="1" dirty="0">
                <a:solidFill>
                  <a:srgbClr val="FF0000"/>
                </a:solidFill>
              </a:rPr>
              <a:t>Decode Instruction</a:t>
            </a:r>
          </a:p>
          <a:p>
            <a:pPr marL="342900" indent="-342900">
              <a:buAutoNum type="arabicPeriod"/>
            </a:pPr>
            <a:r>
              <a:rPr lang="en-US" b="1" dirty="0">
                <a:solidFill>
                  <a:srgbClr val="FF0000"/>
                </a:solidFill>
              </a:rPr>
              <a:t>Execute Instruction</a:t>
            </a:r>
          </a:p>
          <a:p>
            <a:pPr marL="342900" indent="-342900">
              <a:buAutoNum type="arabicPeriod"/>
            </a:pPr>
            <a:r>
              <a:rPr lang="en-US" b="1" dirty="0">
                <a:solidFill>
                  <a:srgbClr val="FF0000"/>
                </a:solidFill>
              </a:rPr>
              <a:t>Store result*</a:t>
            </a:r>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5FCA0530-1876-BA8A-B9FC-DFCC17CAD2D2}"/>
                  </a:ext>
                </a:extLst>
              </p14:cNvPr>
              <p14:cNvContentPartPr/>
              <p14:nvPr/>
            </p14:nvContentPartPr>
            <p14:xfrm>
              <a:off x="4093501" y="726645"/>
              <a:ext cx="3708360" cy="854640"/>
            </p14:xfrm>
          </p:contentPart>
        </mc:Choice>
        <mc:Fallback xmlns="">
          <p:pic>
            <p:nvPicPr>
              <p:cNvPr id="14" name="Ink 13">
                <a:extLst>
                  <a:ext uri="{FF2B5EF4-FFF2-40B4-BE49-F238E27FC236}">
                    <a16:creationId xmlns:a16="http://schemas.microsoft.com/office/drawing/2014/main" id="{5FCA0530-1876-BA8A-B9FC-DFCC17CAD2D2}"/>
                  </a:ext>
                </a:extLst>
              </p:cNvPr>
              <p:cNvPicPr/>
              <p:nvPr/>
            </p:nvPicPr>
            <p:blipFill>
              <a:blip r:embed="rId7"/>
              <a:stretch>
                <a:fillRect/>
              </a:stretch>
            </p:blipFill>
            <p:spPr>
              <a:xfrm>
                <a:off x="4057501" y="690645"/>
                <a:ext cx="3780000" cy="926280"/>
              </a:xfrm>
              <a:prstGeom prst="rect">
                <a:avLst/>
              </a:prstGeom>
            </p:spPr>
          </p:pic>
        </mc:Fallback>
      </mc:AlternateContent>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2566" y="832808"/>
            <a:ext cx="10143710" cy="5429028"/>
          </a:xfrm>
          <a:prstGeom prst="rect">
            <a:avLst/>
          </a:prstGeom>
          <a:solidFill>
            <a:schemeClr val="bg1"/>
          </a:solidFill>
          <a:ln w="76200">
            <a:solidFill>
              <a:schemeClr val="tx1"/>
            </a:solidFill>
          </a:ln>
        </p:spPr>
      </p:pic>
    </p:spTree>
    <p:extLst>
      <p:ext uri="{BB962C8B-B14F-4D97-AF65-F5344CB8AC3E}">
        <p14:creationId xmlns:p14="http://schemas.microsoft.com/office/powerpoint/2010/main" val="26991851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Tree>
    <p:extLst>
      <p:ext uri="{BB962C8B-B14F-4D97-AF65-F5344CB8AC3E}">
        <p14:creationId xmlns:p14="http://schemas.microsoft.com/office/powerpoint/2010/main" val="20427603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Tree>
    <p:extLst>
      <p:ext uri="{BB962C8B-B14F-4D97-AF65-F5344CB8AC3E}">
        <p14:creationId xmlns:p14="http://schemas.microsoft.com/office/powerpoint/2010/main" val="32508801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
        <p:nvSpPr>
          <p:cNvPr id="7" name="TextBox 6">
            <a:extLst>
              <a:ext uri="{FF2B5EF4-FFF2-40B4-BE49-F238E27FC236}">
                <a16:creationId xmlns:a16="http://schemas.microsoft.com/office/drawing/2014/main" id="{E16FF0FF-3665-83C7-2F92-CC55BD9C714D}"/>
              </a:ext>
            </a:extLst>
          </p:cNvPr>
          <p:cNvSpPr txBox="1"/>
          <p:nvPr/>
        </p:nvSpPr>
        <p:spPr>
          <a:xfrm>
            <a:off x="7315200" y="4072812"/>
            <a:ext cx="5074910" cy="646331"/>
          </a:xfrm>
          <a:prstGeom prst="rect">
            <a:avLst/>
          </a:prstGeom>
          <a:noFill/>
        </p:spPr>
        <p:txBody>
          <a:bodyPr wrap="square" rtlCol="0">
            <a:spAutoFit/>
          </a:bodyPr>
          <a:lstStyle/>
          <a:p>
            <a:r>
              <a:rPr lang="en-US" dirty="0"/>
              <a:t>Computers can execute one instructions per clock cycle*</a:t>
            </a:r>
          </a:p>
        </p:txBody>
      </p:sp>
    </p:spTree>
    <p:extLst>
      <p:ext uri="{BB962C8B-B14F-4D97-AF65-F5344CB8AC3E}">
        <p14:creationId xmlns:p14="http://schemas.microsoft.com/office/powerpoint/2010/main" val="14274449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
        <p:nvSpPr>
          <p:cNvPr id="8" name="TextBox 7">
            <a:extLst>
              <a:ext uri="{FF2B5EF4-FFF2-40B4-BE49-F238E27FC236}">
                <a16:creationId xmlns:a16="http://schemas.microsoft.com/office/drawing/2014/main" id="{BF905DE3-6B77-557F-67C9-361797B73271}"/>
              </a:ext>
            </a:extLst>
          </p:cNvPr>
          <p:cNvSpPr txBox="1"/>
          <p:nvPr/>
        </p:nvSpPr>
        <p:spPr>
          <a:xfrm>
            <a:off x="5638800" y="5442831"/>
            <a:ext cx="6256841" cy="369332"/>
          </a:xfrm>
          <a:prstGeom prst="rect">
            <a:avLst/>
          </a:prstGeom>
          <a:noFill/>
        </p:spPr>
        <p:txBody>
          <a:bodyPr wrap="none" rtlCol="0">
            <a:spAutoFit/>
          </a:bodyPr>
          <a:lstStyle/>
          <a:p>
            <a:r>
              <a:rPr lang="en-US" dirty="0"/>
              <a:t>4GHz CPU speed = 4,000,000,000 clock cycles per second</a:t>
            </a:r>
          </a:p>
        </p:txBody>
      </p:sp>
      <p:sp>
        <p:nvSpPr>
          <p:cNvPr id="10" name="TextBox 9">
            <a:extLst>
              <a:ext uri="{FF2B5EF4-FFF2-40B4-BE49-F238E27FC236}">
                <a16:creationId xmlns:a16="http://schemas.microsoft.com/office/drawing/2014/main" id="{B82D649E-EBCA-6DDC-9B5A-0954F767A6A1}"/>
              </a:ext>
            </a:extLst>
          </p:cNvPr>
          <p:cNvSpPr txBox="1"/>
          <p:nvPr/>
        </p:nvSpPr>
        <p:spPr>
          <a:xfrm>
            <a:off x="7315200" y="4072812"/>
            <a:ext cx="5074910" cy="646331"/>
          </a:xfrm>
          <a:prstGeom prst="rect">
            <a:avLst/>
          </a:prstGeom>
          <a:noFill/>
        </p:spPr>
        <p:txBody>
          <a:bodyPr wrap="square" rtlCol="0">
            <a:spAutoFit/>
          </a:bodyPr>
          <a:lstStyle/>
          <a:p>
            <a:r>
              <a:rPr lang="en-US" dirty="0"/>
              <a:t>Computers can execute one instructions per clock cycle*</a:t>
            </a:r>
          </a:p>
        </p:txBody>
      </p:sp>
    </p:spTree>
    <p:extLst>
      <p:ext uri="{BB962C8B-B14F-4D97-AF65-F5344CB8AC3E}">
        <p14:creationId xmlns:p14="http://schemas.microsoft.com/office/powerpoint/2010/main" val="7636165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
        <p:nvSpPr>
          <p:cNvPr id="7" name="TextBox 6">
            <a:extLst>
              <a:ext uri="{FF2B5EF4-FFF2-40B4-BE49-F238E27FC236}">
                <a16:creationId xmlns:a16="http://schemas.microsoft.com/office/drawing/2014/main" id="{E16FF0FF-3665-83C7-2F92-CC55BD9C714D}"/>
              </a:ext>
            </a:extLst>
          </p:cNvPr>
          <p:cNvSpPr txBox="1"/>
          <p:nvPr/>
        </p:nvSpPr>
        <p:spPr>
          <a:xfrm>
            <a:off x="7696200" y="4056029"/>
            <a:ext cx="5074910" cy="646331"/>
          </a:xfrm>
          <a:prstGeom prst="rect">
            <a:avLst/>
          </a:prstGeom>
          <a:noFill/>
        </p:spPr>
        <p:txBody>
          <a:bodyPr wrap="square" rtlCol="0">
            <a:spAutoFit/>
          </a:bodyPr>
          <a:lstStyle/>
          <a:p>
            <a:r>
              <a:rPr lang="en-US" dirty="0"/>
              <a:t>Computers can execute one or more instructions per clock cycle*</a:t>
            </a:r>
          </a:p>
        </p:txBody>
      </p:sp>
      <p:sp>
        <p:nvSpPr>
          <p:cNvPr id="8" name="TextBox 7">
            <a:extLst>
              <a:ext uri="{FF2B5EF4-FFF2-40B4-BE49-F238E27FC236}">
                <a16:creationId xmlns:a16="http://schemas.microsoft.com/office/drawing/2014/main" id="{BF905DE3-6B77-557F-67C9-361797B73271}"/>
              </a:ext>
            </a:extLst>
          </p:cNvPr>
          <p:cNvSpPr txBox="1"/>
          <p:nvPr/>
        </p:nvSpPr>
        <p:spPr>
          <a:xfrm>
            <a:off x="5638800" y="5442831"/>
            <a:ext cx="6256841" cy="369332"/>
          </a:xfrm>
          <a:prstGeom prst="rect">
            <a:avLst/>
          </a:prstGeom>
          <a:noFill/>
        </p:spPr>
        <p:txBody>
          <a:bodyPr wrap="none" rtlCol="0">
            <a:spAutoFit/>
          </a:bodyPr>
          <a:lstStyle/>
          <a:p>
            <a:r>
              <a:rPr lang="en-US" dirty="0"/>
              <a:t>4GHz CPU speed = 4,000,000,000 clock cycles per second</a:t>
            </a:r>
          </a:p>
        </p:txBody>
      </p:sp>
      <p:pic>
        <p:nvPicPr>
          <p:cNvPr id="28674" name="Picture 2" descr="Steve Harvey shocked - Pypeline">
            <a:extLst>
              <a:ext uri="{FF2B5EF4-FFF2-40B4-BE49-F238E27FC236}">
                <a16:creationId xmlns:a16="http://schemas.microsoft.com/office/drawing/2014/main" id="{BD4167A3-E32F-9A83-CB31-86AD47745E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6348" y="5422815"/>
            <a:ext cx="2051012" cy="141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714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
        <p:nvSpPr>
          <p:cNvPr id="8" name="TextBox 7">
            <a:extLst>
              <a:ext uri="{FF2B5EF4-FFF2-40B4-BE49-F238E27FC236}">
                <a16:creationId xmlns:a16="http://schemas.microsoft.com/office/drawing/2014/main" id="{BF905DE3-6B77-557F-67C9-361797B73271}"/>
              </a:ext>
            </a:extLst>
          </p:cNvPr>
          <p:cNvSpPr txBox="1"/>
          <p:nvPr/>
        </p:nvSpPr>
        <p:spPr>
          <a:xfrm>
            <a:off x="5638800" y="5442831"/>
            <a:ext cx="6256841" cy="369332"/>
          </a:xfrm>
          <a:prstGeom prst="rect">
            <a:avLst/>
          </a:prstGeom>
          <a:noFill/>
        </p:spPr>
        <p:txBody>
          <a:bodyPr wrap="none" rtlCol="0">
            <a:spAutoFit/>
          </a:bodyPr>
          <a:lstStyle/>
          <a:p>
            <a:r>
              <a:rPr lang="en-US" dirty="0"/>
              <a:t>4GHz CPU speed = 4,000,000,000 clock cycles per second</a:t>
            </a:r>
          </a:p>
        </p:txBody>
      </p:sp>
      <p:pic>
        <p:nvPicPr>
          <p:cNvPr id="28674" name="Picture 2" descr="Steve Harvey shocked - Pypeline">
            <a:extLst>
              <a:ext uri="{FF2B5EF4-FFF2-40B4-BE49-F238E27FC236}">
                <a16:creationId xmlns:a16="http://schemas.microsoft.com/office/drawing/2014/main" id="{BD4167A3-E32F-9A83-CB31-86AD47745E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6348" y="5422815"/>
            <a:ext cx="2051012" cy="1415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6C97819-AF36-F90F-F284-C14FE47AF782}"/>
              </a:ext>
            </a:extLst>
          </p:cNvPr>
          <p:cNvSpPr txBox="1"/>
          <p:nvPr/>
        </p:nvSpPr>
        <p:spPr>
          <a:xfrm>
            <a:off x="5681792" y="6455532"/>
            <a:ext cx="3711272" cy="369332"/>
          </a:xfrm>
          <a:prstGeom prst="rect">
            <a:avLst/>
          </a:prstGeom>
          <a:noFill/>
        </p:spPr>
        <p:txBody>
          <a:bodyPr wrap="none" rtlCol="0">
            <a:spAutoFit/>
          </a:bodyPr>
          <a:lstStyle/>
          <a:p>
            <a:r>
              <a:rPr lang="en-US" dirty="0"/>
              <a:t>Multi-core systems are even faster</a:t>
            </a:r>
          </a:p>
        </p:txBody>
      </p:sp>
      <p:sp>
        <p:nvSpPr>
          <p:cNvPr id="11" name="TextBox 10">
            <a:extLst>
              <a:ext uri="{FF2B5EF4-FFF2-40B4-BE49-F238E27FC236}">
                <a16:creationId xmlns:a16="http://schemas.microsoft.com/office/drawing/2014/main" id="{6238FE52-0EEF-4282-6E2F-6FBE2950128B}"/>
              </a:ext>
            </a:extLst>
          </p:cNvPr>
          <p:cNvSpPr txBox="1"/>
          <p:nvPr/>
        </p:nvSpPr>
        <p:spPr>
          <a:xfrm>
            <a:off x="7315200" y="4072812"/>
            <a:ext cx="5074910" cy="646331"/>
          </a:xfrm>
          <a:prstGeom prst="rect">
            <a:avLst/>
          </a:prstGeom>
          <a:noFill/>
        </p:spPr>
        <p:txBody>
          <a:bodyPr wrap="square" rtlCol="0">
            <a:spAutoFit/>
          </a:bodyPr>
          <a:lstStyle/>
          <a:p>
            <a:r>
              <a:rPr lang="en-US" dirty="0"/>
              <a:t>Computers can execute one instructions per clock cycle*</a:t>
            </a:r>
          </a:p>
        </p:txBody>
      </p:sp>
    </p:spTree>
    <p:extLst>
      <p:ext uri="{BB962C8B-B14F-4D97-AF65-F5344CB8AC3E}">
        <p14:creationId xmlns:p14="http://schemas.microsoft.com/office/powerpoint/2010/main" val="3534253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3352800" y="685800"/>
            <a:ext cx="5791200" cy="646331"/>
          </a:xfrm>
          <a:prstGeom prst="rect">
            <a:avLst/>
          </a:prstGeom>
          <a:noFill/>
        </p:spPr>
        <p:txBody>
          <a:bodyPr wrap="square" rtlCol="0">
            <a:spAutoFit/>
          </a:bodyPr>
          <a:lstStyle/>
          <a:p>
            <a:r>
              <a:rPr lang="en-US" sz="3600" b="1" dirty="0"/>
              <a:t>What is a computer?</a:t>
            </a:r>
          </a:p>
        </p:txBody>
      </p:sp>
      <p:pic>
        <p:nvPicPr>
          <p:cNvPr id="8" name="Picture 7">
            <a:extLst>
              <a:ext uri="{FF2B5EF4-FFF2-40B4-BE49-F238E27FC236}">
                <a16:creationId xmlns:a16="http://schemas.microsoft.com/office/drawing/2014/main" id="{F29B28D7-2B5A-F1A2-E07C-A31F71850646}"/>
              </a:ext>
            </a:extLst>
          </p:cNvPr>
          <p:cNvPicPr>
            <a:picLocks noChangeAspect="1"/>
          </p:cNvPicPr>
          <p:nvPr/>
        </p:nvPicPr>
        <p:blipFill>
          <a:blip r:embed="rId3"/>
          <a:stretch>
            <a:fillRect/>
          </a:stretch>
        </p:blipFill>
        <p:spPr>
          <a:xfrm>
            <a:off x="4191000" y="4151531"/>
            <a:ext cx="3251499" cy="2134188"/>
          </a:xfrm>
          <a:prstGeom prst="rect">
            <a:avLst/>
          </a:prstGeom>
        </p:spPr>
      </p:pic>
      <p:sp>
        <p:nvSpPr>
          <p:cNvPr id="2" name="TextBox 1">
            <a:extLst>
              <a:ext uri="{FF2B5EF4-FFF2-40B4-BE49-F238E27FC236}">
                <a16:creationId xmlns:a16="http://schemas.microsoft.com/office/drawing/2014/main" id="{1DAD2AE5-F49F-447E-71E7-DF78801109AD}"/>
              </a:ext>
            </a:extLst>
          </p:cNvPr>
          <p:cNvSpPr txBox="1"/>
          <p:nvPr/>
        </p:nvSpPr>
        <p:spPr>
          <a:xfrm>
            <a:off x="3581400" y="3048000"/>
            <a:ext cx="4136069" cy="461665"/>
          </a:xfrm>
          <a:prstGeom prst="rect">
            <a:avLst/>
          </a:prstGeom>
          <a:noFill/>
        </p:spPr>
        <p:txBody>
          <a:bodyPr wrap="none" rtlCol="0">
            <a:spAutoFit/>
          </a:bodyPr>
          <a:lstStyle/>
          <a:p>
            <a:r>
              <a:rPr lang="en-US" sz="2400" dirty="0"/>
              <a:t>A magical box that does stuff</a:t>
            </a:r>
          </a:p>
        </p:txBody>
      </p:sp>
      <p:pic>
        <p:nvPicPr>
          <p:cNvPr id="2052" name="Picture 4" descr="Ian McKellen wants to play Gandalf in Amazon 'Rings' series - CNET">
            <a:extLst>
              <a:ext uri="{FF2B5EF4-FFF2-40B4-BE49-F238E27FC236}">
                <a16:creationId xmlns:a16="http://schemas.microsoft.com/office/drawing/2014/main" id="{3DF089D5-C3B1-6031-B53B-08BE0F6D96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92476" y="2361906"/>
            <a:ext cx="2134188" cy="21341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is cute and adorable leprechaun clip art is great for use on your Irish  projects, St. Des… | St patricks day pictures, St patricks day clipart,  Leprechaun clipart">
            <a:extLst>
              <a:ext uri="{FF2B5EF4-FFF2-40B4-BE49-F238E27FC236}">
                <a16:creationId xmlns:a16="http://schemas.microsoft.com/office/drawing/2014/main" id="{7AF0107E-FA24-3E44-5F46-5EBFB39DFAE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692" y="2280920"/>
            <a:ext cx="2021548" cy="21958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nicorn Images | Free Vectors, Stock Photos &amp; PSD">
            <a:extLst>
              <a:ext uri="{FF2B5EF4-FFF2-40B4-BE49-F238E27FC236}">
                <a16:creationId xmlns:a16="http://schemas.microsoft.com/office/drawing/2014/main" id="{E593887B-887A-A764-8473-E6B3B51ED0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24800" y="4546658"/>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leven (Stranger Things) - Wikipedia">
            <a:extLst>
              <a:ext uri="{FF2B5EF4-FFF2-40B4-BE49-F238E27FC236}">
                <a16:creationId xmlns:a16="http://schemas.microsoft.com/office/drawing/2014/main" id="{0EE1DE14-9200-DC15-F106-D879B69049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6977" y="4192152"/>
            <a:ext cx="1609031" cy="2099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8021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11266" name="Picture 2" descr="Von Neumann architecture - Wikipedia">
            <a:extLst>
              <a:ext uri="{FF2B5EF4-FFF2-40B4-BE49-F238E27FC236}">
                <a16:creationId xmlns:a16="http://schemas.microsoft.com/office/drawing/2014/main" id="{E93CDEAA-BDF8-CB6F-BCA2-F13F7F3D3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1154906"/>
            <a:ext cx="8458200" cy="489165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04DBCB0-9295-C382-53FA-B8078D4EC6D7}"/>
              </a:ext>
            </a:extLst>
          </p:cNvPr>
          <p:cNvSpPr/>
          <p:nvPr/>
        </p:nvSpPr>
        <p:spPr>
          <a:xfrm>
            <a:off x="6180653" y="961876"/>
            <a:ext cx="6231493"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Von Neumann Architecture</a:t>
            </a:r>
          </a:p>
        </p:txBody>
      </p:sp>
    </p:spTree>
    <p:extLst>
      <p:ext uri="{BB962C8B-B14F-4D97-AF65-F5344CB8AC3E}">
        <p14:creationId xmlns:p14="http://schemas.microsoft.com/office/powerpoint/2010/main" val="12798062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pic>
        <p:nvPicPr>
          <p:cNvPr id="27650" name="Picture 2" descr="Intel Pentium 4 chip. | Computer chip, Computer history, Vintage electronics">
            <a:extLst>
              <a:ext uri="{FF2B5EF4-FFF2-40B4-BE49-F238E27FC236}">
                <a16:creationId xmlns:a16="http://schemas.microsoft.com/office/drawing/2014/main" id="{1DF96A37-87BC-232F-1816-4F8A62BBC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7429" y="594453"/>
            <a:ext cx="4762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7519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pic>
        <p:nvPicPr>
          <p:cNvPr id="9" name="Picture 8">
            <a:extLst>
              <a:ext uri="{FF2B5EF4-FFF2-40B4-BE49-F238E27FC236}">
                <a16:creationId xmlns:a16="http://schemas.microsoft.com/office/drawing/2014/main" id="{29F00F89-A3B6-4B22-CE49-CC3ECDD5EB3D}"/>
              </a:ext>
            </a:extLst>
          </p:cNvPr>
          <p:cNvPicPr>
            <a:picLocks noChangeAspect="1"/>
          </p:cNvPicPr>
          <p:nvPr/>
        </p:nvPicPr>
        <p:blipFill>
          <a:blip r:embed="rId5"/>
          <a:stretch>
            <a:fillRect/>
          </a:stretch>
        </p:blipFill>
        <p:spPr>
          <a:xfrm>
            <a:off x="6352536" y="1348030"/>
            <a:ext cx="4843783" cy="3201480"/>
          </a:xfrm>
          <a:prstGeom prst="rect">
            <a:avLst/>
          </a:prstGeom>
        </p:spPr>
      </p:pic>
      <p:sp>
        <p:nvSpPr>
          <p:cNvPr id="13" name="TextBox 12">
            <a:extLst>
              <a:ext uri="{FF2B5EF4-FFF2-40B4-BE49-F238E27FC236}">
                <a16:creationId xmlns:a16="http://schemas.microsoft.com/office/drawing/2014/main" id="{7C0D79DF-EC60-FD07-9D26-EA68069EBD5B}"/>
              </a:ext>
            </a:extLst>
          </p:cNvPr>
          <p:cNvSpPr txBox="1"/>
          <p:nvPr/>
        </p:nvSpPr>
        <p:spPr>
          <a:xfrm>
            <a:off x="6479823" y="5013067"/>
            <a:ext cx="5039720" cy="923330"/>
          </a:xfrm>
          <a:prstGeom prst="rect">
            <a:avLst/>
          </a:prstGeom>
          <a:noFill/>
        </p:spPr>
        <p:txBody>
          <a:bodyPr wrap="square" rtlCol="0">
            <a:spAutoFit/>
          </a:bodyPr>
          <a:lstStyle/>
          <a:p>
            <a:r>
              <a:rPr lang="en-US" b="1" dirty="0"/>
              <a:t>People have been able to create CPU components and fully functional, multi-core computers in games such as Minecraft</a:t>
            </a:r>
          </a:p>
        </p:txBody>
      </p:sp>
    </p:spTree>
    <p:extLst>
      <p:ext uri="{BB962C8B-B14F-4D97-AF65-F5344CB8AC3E}">
        <p14:creationId xmlns:p14="http://schemas.microsoft.com/office/powerpoint/2010/main" val="31840113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14" name="Picture 13">
            <a:extLst>
              <a:ext uri="{FF2B5EF4-FFF2-40B4-BE49-F238E27FC236}">
                <a16:creationId xmlns:a16="http://schemas.microsoft.com/office/drawing/2014/main" id="{2A7E78A3-4469-BBA7-A53B-E7C16ED40B07}"/>
              </a:ext>
            </a:extLst>
          </p:cNvPr>
          <p:cNvPicPr>
            <a:picLocks noChangeAspect="1"/>
          </p:cNvPicPr>
          <p:nvPr/>
        </p:nvPicPr>
        <p:blipFill>
          <a:blip r:embed="rId3"/>
          <a:stretch>
            <a:fillRect/>
          </a:stretch>
        </p:blipFill>
        <p:spPr>
          <a:xfrm>
            <a:off x="485068" y="828885"/>
            <a:ext cx="11221864" cy="4878264"/>
          </a:xfrm>
          <a:prstGeom prst="rect">
            <a:avLst/>
          </a:prstGeom>
        </p:spPr>
      </p:pic>
    </p:spTree>
    <p:extLst>
      <p:ext uri="{BB962C8B-B14F-4D97-AF65-F5344CB8AC3E}">
        <p14:creationId xmlns:p14="http://schemas.microsoft.com/office/powerpoint/2010/main" val="16712322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14" name="Picture 13">
            <a:extLst>
              <a:ext uri="{FF2B5EF4-FFF2-40B4-BE49-F238E27FC236}">
                <a16:creationId xmlns:a16="http://schemas.microsoft.com/office/drawing/2014/main" id="{2A7E78A3-4469-BBA7-A53B-E7C16ED40B07}"/>
              </a:ext>
            </a:extLst>
          </p:cNvPr>
          <p:cNvPicPr>
            <a:picLocks noChangeAspect="1"/>
          </p:cNvPicPr>
          <p:nvPr/>
        </p:nvPicPr>
        <p:blipFill>
          <a:blip r:embed="rId3"/>
          <a:stretch>
            <a:fillRect/>
          </a:stretch>
        </p:blipFill>
        <p:spPr>
          <a:xfrm>
            <a:off x="485068" y="828885"/>
            <a:ext cx="11221864" cy="4878264"/>
          </a:xfrm>
          <a:prstGeom prst="rect">
            <a:avLst/>
          </a:prstGeom>
        </p:spPr>
      </p:pic>
      <p:pic>
        <p:nvPicPr>
          <p:cNvPr id="7" name="Picture 6">
            <a:extLst>
              <a:ext uri="{FF2B5EF4-FFF2-40B4-BE49-F238E27FC236}">
                <a16:creationId xmlns:a16="http://schemas.microsoft.com/office/drawing/2014/main" id="{B0177C8A-47F6-0105-F036-444D244D4C41}"/>
              </a:ext>
            </a:extLst>
          </p:cNvPr>
          <p:cNvPicPr>
            <a:picLocks noChangeAspect="1"/>
          </p:cNvPicPr>
          <p:nvPr/>
        </p:nvPicPr>
        <p:blipFill>
          <a:blip r:embed="rId4"/>
          <a:stretch>
            <a:fillRect/>
          </a:stretch>
        </p:blipFill>
        <p:spPr>
          <a:xfrm>
            <a:off x="8991600" y="2819400"/>
            <a:ext cx="2926357" cy="3089088"/>
          </a:xfrm>
          <a:prstGeom prst="rect">
            <a:avLst/>
          </a:prstGeom>
        </p:spPr>
      </p:pic>
      <p:sp>
        <p:nvSpPr>
          <p:cNvPr id="8" name="TextBox 7">
            <a:extLst>
              <a:ext uri="{FF2B5EF4-FFF2-40B4-BE49-F238E27FC236}">
                <a16:creationId xmlns:a16="http://schemas.microsoft.com/office/drawing/2014/main" id="{9DDA3074-F134-CCEA-08DE-3A915A5AE457}"/>
              </a:ext>
            </a:extLst>
          </p:cNvPr>
          <p:cNvSpPr txBox="1"/>
          <p:nvPr/>
        </p:nvSpPr>
        <p:spPr>
          <a:xfrm>
            <a:off x="6851842" y="3971004"/>
            <a:ext cx="1928733" cy="369332"/>
          </a:xfrm>
          <a:prstGeom prst="rect">
            <a:avLst/>
          </a:prstGeom>
          <a:noFill/>
        </p:spPr>
        <p:txBody>
          <a:bodyPr wrap="none" rtlCol="0">
            <a:spAutoFit/>
          </a:bodyPr>
          <a:lstStyle/>
          <a:p>
            <a:r>
              <a:rPr lang="en-US" b="1" i="1" dirty="0"/>
              <a:t>This is very real</a:t>
            </a:r>
          </a:p>
        </p:txBody>
      </p:sp>
    </p:spTree>
    <p:extLst>
      <p:ext uri="{BB962C8B-B14F-4D97-AF65-F5344CB8AC3E}">
        <p14:creationId xmlns:p14="http://schemas.microsoft.com/office/powerpoint/2010/main" val="39133594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14" name="Picture 13">
            <a:extLst>
              <a:ext uri="{FF2B5EF4-FFF2-40B4-BE49-F238E27FC236}">
                <a16:creationId xmlns:a16="http://schemas.microsoft.com/office/drawing/2014/main" id="{2A7E78A3-4469-BBA7-A53B-E7C16ED40B07}"/>
              </a:ext>
            </a:extLst>
          </p:cNvPr>
          <p:cNvPicPr>
            <a:picLocks noChangeAspect="1"/>
          </p:cNvPicPr>
          <p:nvPr/>
        </p:nvPicPr>
        <p:blipFill>
          <a:blip r:embed="rId3"/>
          <a:stretch>
            <a:fillRect/>
          </a:stretch>
        </p:blipFill>
        <p:spPr>
          <a:xfrm>
            <a:off x="485068" y="828885"/>
            <a:ext cx="11221864" cy="4878264"/>
          </a:xfrm>
          <a:prstGeom prst="rect">
            <a:avLst/>
          </a:prstGeom>
        </p:spPr>
      </p:pic>
      <p:sp>
        <p:nvSpPr>
          <p:cNvPr id="2" name="TextBox 1">
            <a:extLst>
              <a:ext uri="{FF2B5EF4-FFF2-40B4-BE49-F238E27FC236}">
                <a16:creationId xmlns:a16="http://schemas.microsoft.com/office/drawing/2014/main" id="{8512904E-C32D-955F-FB39-E4ABC3670F13}"/>
              </a:ext>
            </a:extLst>
          </p:cNvPr>
          <p:cNvSpPr txBox="1"/>
          <p:nvPr/>
        </p:nvSpPr>
        <p:spPr>
          <a:xfrm>
            <a:off x="7315200" y="4882088"/>
            <a:ext cx="3810000" cy="1200329"/>
          </a:xfrm>
          <a:prstGeom prst="rect">
            <a:avLst/>
          </a:prstGeom>
          <a:noFill/>
        </p:spPr>
        <p:txBody>
          <a:bodyPr wrap="square" rtlCol="0">
            <a:spAutoFit/>
          </a:bodyPr>
          <a:lstStyle/>
          <a:p>
            <a:r>
              <a:rPr lang="en-US" dirty="0"/>
              <a:t>(In theory) If you wanted to play Doom (1993) using a CPU made from soldier crabs, you would need 22 million crabs</a:t>
            </a:r>
          </a:p>
        </p:txBody>
      </p:sp>
      <p:pic>
        <p:nvPicPr>
          <p:cNvPr id="29698" name="Picture 2" descr="Video Game Journalism – Joseph Earp">
            <a:extLst>
              <a:ext uri="{FF2B5EF4-FFF2-40B4-BE49-F238E27FC236}">
                <a16:creationId xmlns:a16="http://schemas.microsoft.com/office/drawing/2014/main" id="{95168DAD-7615-1730-951C-7C3F2124617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938" r="8220"/>
          <a:stretch/>
        </p:blipFill>
        <p:spPr bwMode="auto">
          <a:xfrm>
            <a:off x="7239000" y="2395453"/>
            <a:ext cx="3581400" cy="24216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3C2A04E-68AF-D67B-5E3A-9083AA96FE29}"/>
              </a:ext>
            </a:extLst>
          </p:cNvPr>
          <p:cNvSpPr txBox="1"/>
          <p:nvPr/>
        </p:nvSpPr>
        <p:spPr>
          <a:xfrm>
            <a:off x="8075679" y="6465057"/>
            <a:ext cx="1601721" cy="338554"/>
          </a:xfrm>
          <a:prstGeom prst="rect">
            <a:avLst/>
          </a:prstGeom>
          <a:noFill/>
        </p:spPr>
        <p:txBody>
          <a:bodyPr wrap="none" rtlCol="0">
            <a:spAutoFit/>
          </a:bodyPr>
          <a:lstStyle/>
          <a:p>
            <a:r>
              <a:rPr lang="en-US" sz="1600" dirty="0"/>
              <a:t>(source: twitter)</a:t>
            </a:r>
          </a:p>
        </p:txBody>
      </p:sp>
    </p:spTree>
    <p:extLst>
      <p:ext uri="{BB962C8B-B14F-4D97-AF65-F5344CB8AC3E}">
        <p14:creationId xmlns:p14="http://schemas.microsoft.com/office/powerpoint/2010/main" val="19787181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12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990600" y="1891714"/>
            <a:ext cx="4419600" cy="646331"/>
          </a:xfrm>
          <a:prstGeom prst="rect">
            <a:avLst/>
          </a:prstGeom>
          <a:noFill/>
        </p:spPr>
        <p:txBody>
          <a:bodyPr wrap="square" rtlCol="0">
            <a:spAutoFit/>
          </a:bodyPr>
          <a:lstStyle/>
          <a:p>
            <a:r>
              <a:rPr lang="en-US" dirty="0"/>
              <a:t>A sequence of instructions, or </a:t>
            </a:r>
            <a:r>
              <a:rPr lang="en-US" b="1" dirty="0"/>
              <a:t>program</a:t>
            </a:r>
            <a:r>
              <a:rPr lang="en-US" dirty="0"/>
              <a:t>, that tells the computer how to work</a:t>
            </a:r>
          </a:p>
        </p:txBody>
      </p:sp>
      <p:pic>
        <p:nvPicPr>
          <p:cNvPr id="4098" name="Picture 2" descr="Discord Logo, symbol, meaning, history, PNG">
            <a:extLst>
              <a:ext uri="{FF2B5EF4-FFF2-40B4-BE49-F238E27FC236}">
                <a16:creationId xmlns:a16="http://schemas.microsoft.com/office/drawing/2014/main" id="{9D8C696F-04C4-764F-81CF-368D14DE50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3347719"/>
            <a:ext cx="2421467" cy="13620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4DC71209-AC54-AE98-E1AE-67A89D1C38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3200" y="4411343"/>
            <a:ext cx="137287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2065F326-C82B-0C4E-8976-18AF9C1E4FE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5800" y="3347719"/>
            <a:ext cx="1075057" cy="107505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Microsoft PowerPoint - Wikipedia">
            <a:extLst>
              <a:ext uri="{FF2B5EF4-FFF2-40B4-BE49-F238E27FC236}">
                <a16:creationId xmlns:a16="http://schemas.microsoft.com/office/drawing/2014/main" id="{570D6D66-985A-54AB-BECE-E1A7D1AD00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1062" y="4411343"/>
            <a:ext cx="1704974" cy="158568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C13BCD10-52F1-87E0-69EA-7ADCCBAAE0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9575" y="3362237"/>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What Can I Do with the Brightspace (D2L) API?">
            <a:extLst>
              <a:ext uri="{FF2B5EF4-FFF2-40B4-BE49-F238E27FC236}">
                <a16:creationId xmlns:a16="http://schemas.microsoft.com/office/drawing/2014/main" id="{B288629E-606C-F687-EB7E-EFF4F509B3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1600" y="4604566"/>
            <a:ext cx="2715394" cy="1425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5762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990600" y="1891714"/>
            <a:ext cx="4419600" cy="646331"/>
          </a:xfrm>
          <a:prstGeom prst="rect">
            <a:avLst/>
          </a:prstGeom>
          <a:noFill/>
        </p:spPr>
        <p:txBody>
          <a:bodyPr wrap="square" rtlCol="0">
            <a:spAutoFit/>
          </a:bodyPr>
          <a:lstStyle/>
          <a:p>
            <a:r>
              <a:rPr lang="en-US" dirty="0"/>
              <a:t>A sequence of instructions, or </a:t>
            </a:r>
            <a:r>
              <a:rPr lang="en-US" b="1" dirty="0"/>
              <a:t>program</a:t>
            </a:r>
            <a:r>
              <a:rPr lang="en-US" dirty="0"/>
              <a:t>, that tells the computer how to work</a:t>
            </a:r>
          </a:p>
        </p:txBody>
      </p:sp>
      <p:sp>
        <p:nvSpPr>
          <p:cNvPr id="2" name="TextBox 1">
            <a:extLst>
              <a:ext uri="{FF2B5EF4-FFF2-40B4-BE49-F238E27FC236}">
                <a16:creationId xmlns:a16="http://schemas.microsoft.com/office/drawing/2014/main" id="{71A86E9B-9073-CCBE-D335-00581B7D5D1B}"/>
              </a:ext>
            </a:extLst>
          </p:cNvPr>
          <p:cNvSpPr txBox="1"/>
          <p:nvPr/>
        </p:nvSpPr>
        <p:spPr>
          <a:xfrm>
            <a:off x="5715000" y="44381"/>
            <a:ext cx="6192664" cy="8032968"/>
          </a:xfrm>
          <a:prstGeom prst="rect">
            <a:avLst/>
          </a:prstGeom>
          <a:noFill/>
        </p:spPr>
        <p:txBody>
          <a:bodyPr wrap="square" rtlCol="0">
            <a:spAutoFit/>
          </a:bodyPr>
          <a:lstStyle/>
          <a:p>
            <a:r>
              <a:rPr lang="en-US" sz="1200" dirty="0"/>
              <a:t>01110011 00111011 01101111 01110101 01101100 01101110 01100111 01101001 01100001 00111011 01110011 01100111 01101110 00111011 01110011 01101011 01100100 01110110 01101110 01100001 00111011 01100100 01100111 01110100 00111011 01001111 01001100 01001011 01010011 01000100 01000110 00111011 01001100 01010011 01000100 01001000 01000111 01000100 01001100 00111011 01000110 01010011 01001011 01000111 01100110 01100100 01101000 01100100 01100110 01110011 01101000 01110011 01100110 01110111 01100101 01110111 01100101 01110010 01110111 01100101 01110010 01100110 01110110 01100111 01110011 01100100 01100010 01100100 01100110 01101000 01100010 01100100 01100110 01100100 01110011 01100100 01100110 01110011 01100100 01100110 01110011 01100100 01100110 01110011 01100100 01101000 01100100 01100110 01101000 01110011 01100100 01100110 01110011 01100100 01100110 01110011 01100100 01100110 01101000 01110100 01110010 01100100 01100110 01101000 01100100 01100110 01100111 01101000 01100110 01100111 01100111 01110100 01110010 01111001 01101000 01110100 01110010 01101000 01110010 01110011 01100110 01101000 01100111 01100110 01101000 01110011 01110010 01110100 01101000 01110100 01110010 01101000 01110011 01110100 01110010 01100100 01100110 01101000 01100100 01100110 01101000 01100100 01100110 01101000 01100100 01100110 01101000 01100101 01110111 01100110 01110011 01100100 01100110 01110010 01100101 01110111 01110100 01100111 01100101 01100111 01100100 01100110 01110011 01100111 01110011 01100110 0110010001110011 00111011 01101111 01110101 01101100 01101110 01100111 01101001 01100001 00111011 01110011 01100111 01101110 00111011 01110011 01101011 01100100 01110110 01101110 01100001 00111011 01100100 01100111 01110100 00111011 01001111 01001100 01001011 01010011 01000100 01000110 00111011 01001100 01010011 01000100 01001000 01000111 01000100 01001100 00111011 01000110 01010011 01001011 01000111 01100110 01100100 01101000 01100100 01100110 01110011 01101000 01110011 01100110 01110111 01100101 01110111 01100101 01110010 01110111 01100101 01110010 01100110 01110110 01100111 01110011 01100100 01100010 01100100 01100110 01101000 01100010 01100100 01100110 01100100 01110011 01100100 01100110 01110011 01100100 01100110 01110011 01100100 01100110 01110011 01100100 01101000 01100100 01100110 01101000 01110011 01100100 01100110 01110011 01100100 01100110 01110011 01100100 01100110 01101000 01110100 01110010 01100100 01100110 01101000 01100100 01100110 01100111 01101000 01100110 01100111 01100111 01110100 01110010 01111001 01101000 01110100 01110010 01101000 01110010 01110011 01100110 01101000 01100111 01100110 01101000 01110011 01110010 01110100 01101000 01110100 01110010 01101000 01110011 01110100 01110010 01100100 01100110 01101000 01100100 01100110 01101000 01100100 01100110 01101000 01100100 01100110 01101000 01100101 01110111 01100110 01110011 01100100 01100110 01110010 01100101 01110111 01110100 01100111 01100101 01100111 01100100 01100110 01110011 01100111 01110011 01100110 01100100</a:t>
            </a:r>
          </a:p>
          <a:p>
            <a:endParaRPr lang="en-US" sz="1200" dirty="0"/>
          </a:p>
        </p:txBody>
      </p:sp>
      <p:sp>
        <p:nvSpPr>
          <p:cNvPr id="7" name="TextBox 6">
            <a:extLst>
              <a:ext uri="{FF2B5EF4-FFF2-40B4-BE49-F238E27FC236}">
                <a16:creationId xmlns:a16="http://schemas.microsoft.com/office/drawing/2014/main" id="{B021C77E-F1FC-B83F-5D39-0410A04E19D9}"/>
              </a:ext>
            </a:extLst>
          </p:cNvPr>
          <p:cNvSpPr txBox="1"/>
          <p:nvPr/>
        </p:nvSpPr>
        <p:spPr>
          <a:xfrm>
            <a:off x="1066800" y="4038600"/>
            <a:ext cx="3288080" cy="369332"/>
          </a:xfrm>
          <a:prstGeom prst="rect">
            <a:avLst/>
          </a:prstGeom>
          <a:noFill/>
        </p:spPr>
        <p:txBody>
          <a:bodyPr wrap="none" rtlCol="0">
            <a:spAutoFit/>
          </a:bodyPr>
          <a:lstStyle/>
          <a:p>
            <a:r>
              <a:rPr lang="en-US" dirty="0"/>
              <a:t>Humans write code in binary  </a:t>
            </a:r>
            <a:r>
              <a:rPr lang="en-US" sz="900" dirty="0"/>
              <a:t>?</a:t>
            </a:r>
            <a:endParaRPr lang="en-US" dirty="0"/>
          </a:p>
        </p:txBody>
      </p:sp>
    </p:spTree>
    <p:extLst>
      <p:ext uri="{BB962C8B-B14F-4D97-AF65-F5344CB8AC3E}">
        <p14:creationId xmlns:p14="http://schemas.microsoft.com/office/powerpoint/2010/main" val="268017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990600" y="1891714"/>
            <a:ext cx="4419600" cy="646331"/>
          </a:xfrm>
          <a:prstGeom prst="rect">
            <a:avLst/>
          </a:prstGeom>
          <a:noFill/>
        </p:spPr>
        <p:txBody>
          <a:bodyPr wrap="square" rtlCol="0">
            <a:spAutoFit/>
          </a:bodyPr>
          <a:lstStyle/>
          <a:p>
            <a:r>
              <a:rPr lang="en-US" dirty="0"/>
              <a:t>A sequence of instructions, or </a:t>
            </a:r>
            <a:r>
              <a:rPr lang="en-US" b="1" dirty="0"/>
              <a:t>program</a:t>
            </a:r>
            <a:r>
              <a:rPr lang="en-US" dirty="0"/>
              <a:t>, that tells the computer how to work</a:t>
            </a:r>
          </a:p>
        </p:txBody>
      </p:sp>
      <p:sp>
        <p:nvSpPr>
          <p:cNvPr id="2" name="TextBox 1">
            <a:extLst>
              <a:ext uri="{FF2B5EF4-FFF2-40B4-BE49-F238E27FC236}">
                <a16:creationId xmlns:a16="http://schemas.microsoft.com/office/drawing/2014/main" id="{71A86E9B-9073-CCBE-D335-00581B7D5D1B}"/>
              </a:ext>
            </a:extLst>
          </p:cNvPr>
          <p:cNvSpPr txBox="1"/>
          <p:nvPr/>
        </p:nvSpPr>
        <p:spPr>
          <a:xfrm>
            <a:off x="5715000" y="44381"/>
            <a:ext cx="6192664" cy="8032968"/>
          </a:xfrm>
          <a:prstGeom prst="rect">
            <a:avLst/>
          </a:prstGeom>
          <a:noFill/>
        </p:spPr>
        <p:txBody>
          <a:bodyPr wrap="square" rtlCol="0">
            <a:spAutoFit/>
          </a:bodyPr>
          <a:lstStyle/>
          <a:p>
            <a:r>
              <a:rPr lang="en-US" sz="1200" dirty="0"/>
              <a:t>01110011 00111011 01101111 01110101 01101100 01101110 01100111 01101001 01100001 00111011 01110011 01100111 01101110 00111011 01110011 01101011 01100100 01110110 01101110 01100001 00111011 01100100 01100111 01110100 00111011 01001111 01001100 01001011 01010011 01000100 01000110 00111011 01001100 01010011 01000100 01001000 01000111 01000100 01001100 00111011 01000110 01010011 01001011 01000111 01100110 01100100 01101000 01100100 01100110 01110011 01101000 01110011 01100110 01110111 01100101 01110111 01100101 01110010 01110111 01100101 01110010 01100110 01110110 01100111 01110011 01100100 01100010 01100100 01100110 01101000 01100010 01100100 01100110 01100100 01110011 01100100 01100110 01110011 01100100 01100110 01110011 01100100 01100110 01110011 01100100 01101000 01100100 01100110 01101000 01110011 01100100 01100110 01110011 01100100 01100110 01110011 01100100 01100110 01101000 01110100 01110010 01100100 01100110 01101000 01100100 01100110 01100111 01101000 01100110 01100111 01100111 01110100 01110010 01111001 01101000 01110100 01110010 01101000 01110010 01110011 01100110 01101000 01100111 01100110 01101000 01110011 01110010 01110100 01101000 01110100 01110010 01101000 01110011 01110100 01110010 01100100 01100110 01101000 01100100 01100110 01101000 01100100 01100110 01101000 01100100 01100110 01101000 01100101 01110111 01100110 01110011 01100100 01100110 01110010 01100101 01110111 01110100 01100111 01100101 01100111 01100100 01100110 01110011 01100111 01110011 01100110 0110010001110011 00111011 01101111 01110101 01101100 01101110 01100111 01101001 01100001 00111011 01110011 01100111 01101110 00111011 01110011 01101011 01100100 01110110 01101110 01100001 00111011 01100100 01100111 01110100 00111011 01001111 01001100 01001011 01010011 01000100 01000110 00111011 01001100 01010011 01000100 01001000 01000111 01000100 01001100 00111011 01000110 01010011 01001011 01000111 01100110 01100100 01101000 01100100 01100110 01110011 01101000 01110011 01100110 01110111 01100101 01110111 01100101 01110010 01110111 01100101 01110010 01100110 01110110 01100111 01110011 01100100 01100010 01100100 01100110 01101000 01100010 01100100 01100110 01100100 01110011 01100100 01100110 01110011 01100100 01100110 01110011 01100100 01100110 01110011 01100100 01101000 01100100 01100110 01101000 01110011 01100100 01100110 01110011 01100100 01100110 01110011 01100100 01100110 01101000 01110100 01110010 01100100 01100110 01101000 01100100 01100110 01100111 01101000 01100110 01100111 01100111 01110100 01110010 01111001 01101000 01110100 01110010 01101000 01110010 01110011 01100110 01101000 01100111 01100110 01101000 01110011 01110010 01110100 01101000 01110100 01110010 01101000 01110011 01110100 01110010 01100100 01100110 01101000 01100100 01100110 01101000 01100100 01100110 01101000 01100100 01100110 01101000 01100101 01110111 01100110 01110011 01100100 01100110 01110010 01100101 01110111 01110100 01100111 01100101 01100111 01100100 01100110 01110011 01100111 01110011 01100110 01100100</a:t>
            </a:r>
          </a:p>
          <a:p>
            <a:endParaRPr lang="en-US" sz="1200" dirty="0"/>
          </a:p>
        </p:txBody>
      </p:sp>
      <p:sp>
        <p:nvSpPr>
          <p:cNvPr id="7" name="TextBox 6">
            <a:extLst>
              <a:ext uri="{FF2B5EF4-FFF2-40B4-BE49-F238E27FC236}">
                <a16:creationId xmlns:a16="http://schemas.microsoft.com/office/drawing/2014/main" id="{B021C77E-F1FC-B83F-5D39-0410A04E19D9}"/>
              </a:ext>
            </a:extLst>
          </p:cNvPr>
          <p:cNvSpPr txBox="1"/>
          <p:nvPr/>
        </p:nvSpPr>
        <p:spPr>
          <a:xfrm>
            <a:off x="1066800" y="4038600"/>
            <a:ext cx="3288080" cy="369332"/>
          </a:xfrm>
          <a:prstGeom prst="rect">
            <a:avLst/>
          </a:prstGeom>
          <a:noFill/>
        </p:spPr>
        <p:txBody>
          <a:bodyPr wrap="none" rtlCol="0">
            <a:spAutoFit/>
          </a:bodyPr>
          <a:lstStyle/>
          <a:p>
            <a:r>
              <a:rPr lang="en-US" dirty="0"/>
              <a:t>Humans write code in binary  </a:t>
            </a:r>
            <a:r>
              <a:rPr lang="en-US" sz="900" dirty="0"/>
              <a:t>?</a:t>
            </a:r>
            <a:endParaRPr lang="en-US" dirty="0"/>
          </a:p>
        </p:txBody>
      </p:sp>
      <p:sp>
        <p:nvSpPr>
          <p:cNvPr id="8" name="Rectangle 7">
            <a:extLst>
              <a:ext uri="{FF2B5EF4-FFF2-40B4-BE49-F238E27FC236}">
                <a16:creationId xmlns:a16="http://schemas.microsoft.com/office/drawing/2014/main" id="{44EA1AB6-13EB-FDDD-A019-921A255CF5C3}"/>
              </a:ext>
            </a:extLst>
          </p:cNvPr>
          <p:cNvSpPr/>
          <p:nvPr/>
        </p:nvSpPr>
        <p:spPr>
          <a:xfrm>
            <a:off x="2133600" y="4602541"/>
            <a:ext cx="1223412"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NO</a:t>
            </a:r>
          </a:p>
        </p:txBody>
      </p:sp>
    </p:spTree>
    <p:extLst>
      <p:ext uri="{BB962C8B-B14F-4D97-AF65-F5344CB8AC3E}">
        <p14:creationId xmlns:p14="http://schemas.microsoft.com/office/powerpoint/2010/main" val="2524854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3352800" y="685800"/>
            <a:ext cx="5791200" cy="646331"/>
          </a:xfrm>
          <a:prstGeom prst="rect">
            <a:avLst/>
          </a:prstGeom>
          <a:noFill/>
        </p:spPr>
        <p:txBody>
          <a:bodyPr wrap="square" rtlCol="0">
            <a:spAutoFit/>
          </a:bodyPr>
          <a:lstStyle/>
          <a:p>
            <a:r>
              <a:rPr lang="en-US" sz="3600" b="1" dirty="0"/>
              <a:t>What is a computer?</a:t>
            </a:r>
          </a:p>
        </p:txBody>
      </p:sp>
      <p:pic>
        <p:nvPicPr>
          <p:cNvPr id="8" name="Picture 7">
            <a:extLst>
              <a:ext uri="{FF2B5EF4-FFF2-40B4-BE49-F238E27FC236}">
                <a16:creationId xmlns:a16="http://schemas.microsoft.com/office/drawing/2014/main" id="{F29B28D7-2B5A-F1A2-E07C-A31F71850646}"/>
              </a:ext>
            </a:extLst>
          </p:cNvPr>
          <p:cNvPicPr>
            <a:picLocks noChangeAspect="1"/>
          </p:cNvPicPr>
          <p:nvPr/>
        </p:nvPicPr>
        <p:blipFill>
          <a:blip r:embed="rId3"/>
          <a:stretch>
            <a:fillRect/>
          </a:stretch>
        </p:blipFill>
        <p:spPr>
          <a:xfrm>
            <a:off x="4191000" y="4151531"/>
            <a:ext cx="3251499" cy="2134188"/>
          </a:xfrm>
          <a:prstGeom prst="rect">
            <a:avLst/>
          </a:prstGeom>
        </p:spPr>
      </p:pic>
      <p:sp>
        <p:nvSpPr>
          <p:cNvPr id="2" name="TextBox 1">
            <a:extLst>
              <a:ext uri="{FF2B5EF4-FFF2-40B4-BE49-F238E27FC236}">
                <a16:creationId xmlns:a16="http://schemas.microsoft.com/office/drawing/2014/main" id="{1DAD2AE5-F49F-447E-71E7-DF78801109AD}"/>
              </a:ext>
            </a:extLst>
          </p:cNvPr>
          <p:cNvSpPr txBox="1"/>
          <p:nvPr/>
        </p:nvSpPr>
        <p:spPr>
          <a:xfrm>
            <a:off x="2286000" y="3013501"/>
            <a:ext cx="8190063" cy="830997"/>
          </a:xfrm>
          <a:prstGeom prst="rect">
            <a:avLst/>
          </a:prstGeom>
          <a:noFill/>
        </p:spPr>
        <p:txBody>
          <a:bodyPr wrap="none" rtlCol="0">
            <a:spAutoFit/>
          </a:bodyPr>
          <a:lstStyle/>
          <a:p>
            <a:r>
              <a:rPr lang="en-US" sz="2400" dirty="0"/>
              <a:t>A </a:t>
            </a:r>
            <a:r>
              <a:rPr lang="en-US" sz="2400" b="1" dirty="0">
                <a:solidFill>
                  <a:srgbClr val="FF0000"/>
                </a:solidFill>
              </a:rPr>
              <a:t>semi-</a:t>
            </a:r>
            <a:r>
              <a:rPr lang="en-US" sz="2400" dirty="0"/>
              <a:t>magical box that </a:t>
            </a:r>
            <a:r>
              <a:rPr lang="en-US" sz="2400" strike="sngStrike" dirty="0"/>
              <a:t>does stuff</a:t>
            </a:r>
            <a:r>
              <a:rPr lang="en-US" sz="2400" dirty="0"/>
              <a:t> </a:t>
            </a:r>
            <a:r>
              <a:rPr lang="en-US" sz="2400" b="1" dirty="0">
                <a:solidFill>
                  <a:srgbClr val="FF0000"/>
                </a:solidFill>
              </a:rPr>
              <a:t>executes instructions</a:t>
            </a:r>
          </a:p>
          <a:p>
            <a:endParaRPr lang="en-US" sz="2400" strike="sngStrike" dirty="0"/>
          </a:p>
        </p:txBody>
      </p:sp>
      <p:pic>
        <p:nvPicPr>
          <p:cNvPr id="3074" name="Picture 2" descr="What is a Motherboard?">
            <a:extLst>
              <a:ext uri="{FF2B5EF4-FFF2-40B4-BE49-F238E27FC236}">
                <a16:creationId xmlns:a16="http://schemas.microsoft.com/office/drawing/2014/main" id="{1B7D42F8-87E1-1A48-4927-A897FE07D0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3657600"/>
            <a:ext cx="1703282" cy="19812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F78C00CD-9B6E-134E-85A8-47A06EE849AB}"/>
              </a:ext>
            </a:extLst>
          </p:cNvPr>
          <p:cNvCxnSpPr>
            <a:cxnSpLocks/>
          </p:cNvCxnSpPr>
          <p:nvPr/>
        </p:nvCxnSpPr>
        <p:spPr>
          <a:xfrm flipV="1">
            <a:off x="6477000" y="3766012"/>
            <a:ext cx="1295400" cy="126318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613C131-6DCD-AB48-9149-26F1DBC8A0A7}"/>
              </a:ext>
            </a:extLst>
          </p:cNvPr>
          <p:cNvCxnSpPr>
            <a:cxnSpLocks/>
          </p:cNvCxnSpPr>
          <p:nvPr/>
        </p:nvCxnSpPr>
        <p:spPr>
          <a:xfrm>
            <a:off x="6477000" y="5036571"/>
            <a:ext cx="1295400" cy="47105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1070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1143000" y="1872710"/>
            <a:ext cx="3886200" cy="646331"/>
          </a:xfrm>
          <a:prstGeom prst="rect">
            <a:avLst/>
          </a:prstGeom>
          <a:noFill/>
        </p:spPr>
        <p:txBody>
          <a:bodyPr wrap="square" rtlCol="0">
            <a:spAutoFit/>
          </a:bodyPr>
          <a:lstStyle/>
          <a:p>
            <a:r>
              <a:rPr lang="en-US" dirty="0"/>
              <a:t>We write programs in a readable, higher-level language</a:t>
            </a:r>
          </a:p>
        </p:txBody>
      </p:sp>
      <p:pic>
        <p:nvPicPr>
          <p:cNvPr id="3074" name="Picture 2" descr="21 Most Popular Programming Languages in the World (and where to learn them)">
            <a:extLst>
              <a:ext uri="{FF2B5EF4-FFF2-40B4-BE49-F238E27FC236}">
                <a16:creationId xmlns:a16="http://schemas.microsoft.com/office/drawing/2014/main" id="{30F69727-1BDE-C48E-DF23-0AB3DFC2C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00" y="1084382"/>
            <a:ext cx="7086600" cy="36134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814985"/>
            <a:ext cx="2979678" cy="1846756"/>
          </a:xfrm>
          <a:prstGeom prst="rect">
            <a:avLst/>
          </a:prstGeom>
        </p:spPr>
      </p:pic>
      <p:pic>
        <p:nvPicPr>
          <p:cNvPr id="13" name="Picture 12">
            <a:extLst>
              <a:ext uri="{FF2B5EF4-FFF2-40B4-BE49-F238E27FC236}">
                <a16:creationId xmlns:a16="http://schemas.microsoft.com/office/drawing/2014/main" id="{8E8A538D-3F0C-D411-7F79-0980D8E5591B}"/>
              </a:ext>
            </a:extLst>
          </p:cNvPr>
          <p:cNvPicPr>
            <a:picLocks noChangeAspect="1"/>
          </p:cNvPicPr>
          <p:nvPr/>
        </p:nvPicPr>
        <p:blipFill>
          <a:blip r:embed="rId5"/>
          <a:stretch>
            <a:fillRect/>
          </a:stretch>
        </p:blipFill>
        <p:spPr>
          <a:xfrm>
            <a:off x="1828800" y="4338960"/>
            <a:ext cx="2808104" cy="1807236"/>
          </a:xfrm>
          <a:prstGeom prst="rect">
            <a:avLst/>
          </a:prstGeom>
        </p:spPr>
      </p:pic>
    </p:spTree>
    <p:extLst>
      <p:ext uri="{BB962C8B-B14F-4D97-AF65-F5344CB8AC3E}">
        <p14:creationId xmlns:p14="http://schemas.microsoft.com/office/powerpoint/2010/main" val="39126198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2705100" y="2014495"/>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042309"/>
            <a:ext cx="2979678" cy="1846756"/>
          </a:xfrm>
          <a:prstGeom prst="rect">
            <a:avLst/>
          </a:prstGeom>
        </p:spPr>
      </p:pic>
      <p:pic>
        <p:nvPicPr>
          <p:cNvPr id="13" name="Picture 12">
            <a:extLst>
              <a:ext uri="{FF2B5EF4-FFF2-40B4-BE49-F238E27FC236}">
                <a16:creationId xmlns:a16="http://schemas.microsoft.com/office/drawing/2014/main" id="{8E8A538D-3F0C-D411-7F79-0980D8E5591B}"/>
              </a:ext>
            </a:extLst>
          </p:cNvPr>
          <p:cNvPicPr>
            <a:picLocks noChangeAspect="1"/>
          </p:cNvPicPr>
          <p:nvPr/>
        </p:nvPicPr>
        <p:blipFill>
          <a:blip r:embed="rId4"/>
          <a:stretch>
            <a:fillRect/>
          </a:stretch>
        </p:blipFill>
        <p:spPr>
          <a:xfrm>
            <a:off x="6705600" y="3200400"/>
            <a:ext cx="2808104" cy="1807236"/>
          </a:xfrm>
          <a:prstGeom prst="rect">
            <a:avLst/>
          </a:prstGeom>
        </p:spPr>
      </p:pic>
    </p:spTree>
    <p:extLst>
      <p:ext uri="{BB962C8B-B14F-4D97-AF65-F5344CB8AC3E}">
        <p14:creationId xmlns:p14="http://schemas.microsoft.com/office/powerpoint/2010/main" val="11647457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spTree>
    <p:extLst>
      <p:ext uri="{BB962C8B-B14F-4D97-AF65-F5344CB8AC3E}">
        <p14:creationId xmlns:p14="http://schemas.microsoft.com/office/powerpoint/2010/main" val="30512110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spTree>
    <p:extLst>
      <p:ext uri="{BB962C8B-B14F-4D97-AF65-F5344CB8AC3E}">
        <p14:creationId xmlns:p14="http://schemas.microsoft.com/office/powerpoint/2010/main" val="23898407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Tree>
    <p:extLst>
      <p:ext uri="{BB962C8B-B14F-4D97-AF65-F5344CB8AC3E}">
        <p14:creationId xmlns:p14="http://schemas.microsoft.com/office/powerpoint/2010/main" val="41975411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Tree>
    <p:extLst>
      <p:ext uri="{BB962C8B-B14F-4D97-AF65-F5344CB8AC3E}">
        <p14:creationId xmlns:p14="http://schemas.microsoft.com/office/powerpoint/2010/main" val="22415511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17" name="TextBox 16">
            <a:extLst>
              <a:ext uri="{FF2B5EF4-FFF2-40B4-BE49-F238E27FC236}">
                <a16:creationId xmlns:a16="http://schemas.microsoft.com/office/drawing/2014/main" id="{DA6F20FC-DE4E-B575-04AE-8CBBE5C4FECA}"/>
              </a:ext>
            </a:extLst>
          </p:cNvPr>
          <p:cNvSpPr txBox="1"/>
          <p:nvPr/>
        </p:nvSpPr>
        <p:spPr>
          <a:xfrm>
            <a:off x="1535426" y="4360508"/>
            <a:ext cx="4031873" cy="646331"/>
          </a:xfrm>
          <a:prstGeom prst="rect">
            <a:avLst/>
          </a:prstGeom>
          <a:noFill/>
        </p:spPr>
        <p:txBody>
          <a:bodyPr wrap="none" rtlCol="0">
            <a:spAutoFit/>
          </a:bodyPr>
          <a:lstStyle/>
          <a:p>
            <a:r>
              <a:rPr lang="en-US" dirty="0"/>
              <a:t>We still need to resolve function calls </a:t>
            </a:r>
          </a:p>
          <a:p>
            <a:r>
              <a:rPr lang="en-US" dirty="0"/>
              <a:t>i.e.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sleep, sqrt, </a:t>
            </a:r>
            <a:r>
              <a:rPr lang="en-US" dirty="0" err="1">
                <a:latin typeface="Courier New" panose="02070309020205020404" pitchFamily="49" charset="0"/>
                <a:cs typeface="Courier New" panose="02070309020205020404" pitchFamily="49" charset="0"/>
              </a:rPr>
              <a:t>etc</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696430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18" name="TextBox 17">
            <a:extLst>
              <a:ext uri="{FF2B5EF4-FFF2-40B4-BE49-F238E27FC236}">
                <a16:creationId xmlns:a16="http://schemas.microsoft.com/office/drawing/2014/main" id="{C867C321-1147-A0E4-25CA-98A123036DA1}"/>
              </a:ext>
            </a:extLst>
          </p:cNvPr>
          <p:cNvSpPr txBox="1"/>
          <p:nvPr/>
        </p:nvSpPr>
        <p:spPr>
          <a:xfrm>
            <a:off x="2070018" y="3163902"/>
            <a:ext cx="1749197" cy="369332"/>
          </a:xfrm>
          <a:prstGeom prst="rect">
            <a:avLst/>
          </a:prstGeom>
          <a:noFill/>
        </p:spPr>
        <p:txBody>
          <a:bodyPr wrap="none" rtlCol="0">
            <a:spAutoFit/>
          </a:bodyPr>
          <a:lstStyle/>
          <a:p>
            <a:r>
              <a:rPr lang="en-US" b="1" dirty="0"/>
              <a:t>Two methods:</a:t>
            </a:r>
          </a:p>
        </p:txBody>
      </p:sp>
      <p:sp>
        <p:nvSpPr>
          <p:cNvPr id="20" name="Rectangle 19">
            <a:extLst>
              <a:ext uri="{FF2B5EF4-FFF2-40B4-BE49-F238E27FC236}">
                <a16:creationId xmlns:a16="http://schemas.microsoft.com/office/drawing/2014/main" id="{87F84570-5B74-D431-7534-9887CA5D64C2}"/>
              </a:ext>
            </a:extLst>
          </p:cNvPr>
          <p:cNvSpPr/>
          <p:nvPr/>
        </p:nvSpPr>
        <p:spPr>
          <a:xfrm>
            <a:off x="593968" y="3771508"/>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21" name="Rectangle 20">
            <a:extLst>
              <a:ext uri="{FF2B5EF4-FFF2-40B4-BE49-F238E27FC236}">
                <a16:creationId xmlns:a16="http://schemas.microsoft.com/office/drawing/2014/main" id="{2969C05D-BF06-F5F5-8148-760491FDD245}"/>
              </a:ext>
            </a:extLst>
          </p:cNvPr>
          <p:cNvSpPr/>
          <p:nvPr/>
        </p:nvSpPr>
        <p:spPr>
          <a:xfrm>
            <a:off x="2309686" y="4520611"/>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25" name="Rectangle 24">
            <a:extLst>
              <a:ext uri="{FF2B5EF4-FFF2-40B4-BE49-F238E27FC236}">
                <a16:creationId xmlns:a16="http://schemas.microsoft.com/office/drawing/2014/main" id="{A60F5741-174D-014D-CDFE-2A20EE66E2C7}"/>
              </a:ext>
            </a:extLst>
          </p:cNvPr>
          <p:cNvSpPr/>
          <p:nvPr/>
        </p:nvSpPr>
        <p:spPr>
          <a:xfrm>
            <a:off x="2314576" y="3969095"/>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26" name="TextBox 25">
            <a:extLst>
              <a:ext uri="{FF2B5EF4-FFF2-40B4-BE49-F238E27FC236}">
                <a16:creationId xmlns:a16="http://schemas.microsoft.com/office/drawing/2014/main" id="{66E0181C-E165-E19F-3586-EBBE0D3DAD1F}"/>
              </a:ext>
            </a:extLst>
          </p:cNvPr>
          <p:cNvSpPr txBox="1"/>
          <p:nvPr/>
        </p:nvSpPr>
        <p:spPr>
          <a:xfrm>
            <a:off x="3533775" y="3983689"/>
            <a:ext cx="941283" cy="369332"/>
          </a:xfrm>
          <a:prstGeom prst="rect">
            <a:avLst/>
          </a:prstGeom>
          <a:noFill/>
        </p:spPr>
        <p:txBody>
          <a:bodyPr wrap="none" rtlCol="0">
            <a:spAutoFit/>
          </a:bodyPr>
          <a:lstStyle/>
          <a:p>
            <a:r>
              <a:rPr lang="en-US" dirty="0" err="1"/>
              <a:t>string.h</a:t>
            </a:r>
            <a:endParaRPr lang="en-US" dirty="0"/>
          </a:p>
        </p:txBody>
      </p:sp>
      <p:sp>
        <p:nvSpPr>
          <p:cNvPr id="27" name="TextBox 26">
            <a:extLst>
              <a:ext uri="{FF2B5EF4-FFF2-40B4-BE49-F238E27FC236}">
                <a16:creationId xmlns:a16="http://schemas.microsoft.com/office/drawing/2014/main" id="{84ED3E6D-D209-878A-19E3-163E39121D6F}"/>
              </a:ext>
            </a:extLst>
          </p:cNvPr>
          <p:cNvSpPr txBox="1"/>
          <p:nvPr/>
        </p:nvSpPr>
        <p:spPr>
          <a:xfrm>
            <a:off x="3593233" y="4560252"/>
            <a:ext cx="864339" cy="369332"/>
          </a:xfrm>
          <a:prstGeom prst="rect">
            <a:avLst/>
          </a:prstGeom>
          <a:noFill/>
        </p:spPr>
        <p:txBody>
          <a:bodyPr wrap="none" rtlCol="0">
            <a:spAutoFit/>
          </a:bodyPr>
          <a:lstStyle/>
          <a:p>
            <a:r>
              <a:rPr lang="en-US" dirty="0" err="1"/>
              <a:t>stdio.h</a:t>
            </a:r>
            <a:endParaRPr lang="en-US" dirty="0"/>
          </a:p>
        </p:txBody>
      </p:sp>
    </p:spTree>
    <p:extLst>
      <p:ext uri="{BB962C8B-B14F-4D97-AF65-F5344CB8AC3E}">
        <p14:creationId xmlns:p14="http://schemas.microsoft.com/office/powerpoint/2010/main" val="34921735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26" name="Rectangle 25">
            <a:extLst>
              <a:ext uri="{FF2B5EF4-FFF2-40B4-BE49-F238E27FC236}">
                <a16:creationId xmlns:a16="http://schemas.microsoft.com/office/drawing/2014/main" id="{F5B628E6-8BE5-594C-BED3-5B0EB9C57857}"/>
              </a:ext>
            </a:extLst>
          </p:cNvPr>
          <p:cNvSpPr/>
          <p:nvPr/>
        </p:nvSpPr>
        <p:spPr>
          <a:xfrm>
            <a:off x="4045360" y="3823533"/>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27" name="Rectangle 26">
            <a:extLst>
              <a:ext uri="{FF2B5EF4-FFF2-40B4-BE49-F238E27FC236}">
                <a16:creationId xmlns:a16="http://schemas.microsoft.com/office/drawing/2014/main" id="{A07995D8-107A-BAAB-D1EC-246D75663AED}"/>
              </a:ext>
            </a:extLst>
          </p:cNvPr>
          <p:cNvSpPr/>
          <p:nvPr/>
        </p:nvSpPr>
        <p:spPr>
          <a:xfrm>
            <a:off x="4054885" y="5525199"/>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28" name="Rectangle 27">
            <a:extLst>
              <a:ext uri="{FF2B5EF4-FFF2-40B4-BE49-F238E27FC236}">
                <a16:creationId xmlns:a16="http://schemas.microsoft.com/office/drawing/2014/main" id="{2A5310EC-A7E3-4B63-8A6C-79B04E48C129}"/>
              </a:ext>
            </a:extLst>
          </p:cNvPr>
          <p:cNvSpPr/>
          <p:nvPr/>
        </p:nvSpPr>
        <p:spPr>
          <a:xfrm>
            <a:off x="4054885" y="5126303"/>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30" name="Rectangle 29">
            <a:extLst>
              <a:ext uri="{FF2B5EF4-FFF2-40B4-BE49-F238E27FC236}">
                <a16:creationId xmlns:a16="http://schemas.microsoft.com/office/drawing/2014/main" id="{6D838E81-EDD4-94E5-D48B-64583E00A497}"/>
              </a:ext>
            </a:extLst>
          </p:cNvPr>
          <p:cNvSpPr/>
          <p:nvPr/>
        </p:nvSpPr>
        <p:spPr>
          <a:xfrm>
            <a:off x="4048778" y="3782068"/>
            <a:ext cx="1225306" cy="21365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3D8B377-4129-AA34-184C-C702E84546DA}"/>
              </a:ext>
            </a:extLst>
          </p:cNvPr>
          <p:cNvSpPr txBox="1"/>
          <p:nvPr/>
        </p:nvSpPr>
        <p:spPr>
          <a:xfrm>
            <a:off x="411754" y="4396013"/>
            <a:ext cx="3633606" cy="923330"/>
          </a:xfrm>
          <a:prstGeom prst="rect">
            <a:avLst/>
          </a:prstGeom>
          <a:noFill/>
        </p:spPr>
        <p:txBody>
          <a:bodyPr wrap="square" rtlCol="0">
            <a:spAutoFit/>
          </a:bodyPr>
          <a:lstStyle/>
          <a:p>
            <a:r>
              <a:rPr lang="en-US" b="1" dirty="0"/>
              <a:t>Static Linking</a:t>
            </a:r>
            <a:r>
              <a:rPr lang="en-US" dirty="0"/>
              <a:t>- required code and data copied into executable at compile time</a:t>
            </a:r>
          </a:p>
        </p:txBody>
      </p:sp>
      <p:sp>
        <p:nvSpPr>
          <p:cNvPr id="32" name="TextBox 31">
            <a:extLst>
              <a:ext uri="{FF2B5EF4-FFF2-40B4-BE49-F238E27FC236}">
                <a16:creationId xmlns:a16="http://schemas.microsoft.com/office/drawing/2014/main" id="{36BD4999-5C30-3377-7C5E-BF81CFC9A6B0}"/>
              </a:ext>
            </a:extLst>
          </p:cNvPr>
          <p:cNvSpPr txBox="1"/>
          <p:nvPr/>
        </p:nvSpPr>
        <p:spPr>
          <a:xfrm>
            <a:off x="4344618" y="5822522"/>
            <a:ext cx="620683" cy="369332"/>
          </a:xfrm>
          <a:prstGeom prst="rect">
            <a:avLst/>
          </a:prstGeom>
          <a:noFill/>
        </p:spPr>
        <p:txBody>
          <a:bodyPr wrap="none" rtlCol="0">
            <a:spAutoFit/>
          </a:bodyPr>
          <a:lstStyle/>
          <a:p>
            <a:r>
              <a:rPr lang="en-US" dirty="0"/>
              <a:t>.exe</a:t>
            </a:r>
          </a:p>
        </p:txBody>
      </p:sp>
    </p:spTree>
    <p:extLst>
      <p:ext uri="{BB962C8B-B14F-4D97-AF65-F5344CB8AC3E}">
        <p14:creationId xmlns:p14="http://schemas.microsoft.com/office/powerpoint/2010/main" val="35562934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18" name="TextBox 17">
            <a:extLst>
              <a:ext uri="{FF2B5EF4-FFF2-40B4-BE49-F238E27FC236}">
                <a16:creationId xmlns:a16="http://schemas.microsoft.com/office/drawing/2014/main" id="{C867C321-1147-A0E4-25CA-98A123036DA1}"/>
              </a:ext>
            </a:extLst>
          </p:cNvPr>
          <p:cNvSpPr txBox="1"/>
          <p:nvPr/>
        </p:nvSpPr>
        <p:spPr>
          <a:xfrm>
            <a:off x="2070018" y="3163902"/>
            <a:ext cx="1749197" cy="369332"/>
          </a:xfrm>
          <a:prstGeom prst="rect">
            <a:avLst/>
          </a:prstGeom>
          <a:noFill/>
        </p:spPr>
        <p:txBody>
          <a:bodyPr wrap="none" rtlCol="0">
            <a:spAutoFit/>
          </a:bodyPr>
          <a:lstStyle/>
          <a:p>
            <a:r>
              <a:rPr lang="en-US" b="1" dirty="0"/>
              <a:t>Two methods:</a:t>
            </a:r>
          </a:p>
        </p:txBody>
      </p:sp>
      <p:sp>
        <p:nvSpPr>
          <p:cNvPr id="20" name="Rectangle 19">
            <a:extLst>
              <a:ext uri="{FF2B5EF4-FFF2-40B4-BE49-F238E27FC236}">
                <a16:creationId xmlns:a16="http://schemas.microsoft.com/office/drawing/2014/main" id="{87F84570-5B74-D431-7534-9887CA5D64C2}"/>
              </a:ext>
            </a:extLst>
          </p:cNvPr>
          <p:cNvSpPr/>
          <p:nvPr/>
        </p:nvSpPr>
        <p:spPr>
          <a:xfrm>
            <a:off x="593968" y="3771508"/>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21" name="Rectangle 20">
            <a:extLst>
              <a:ext uri="{FF2B5EF4-FFF2-40B4-BE49-F238E27FC236}">
                <a16:creationId xmlns:a16="http://schemas.microsoft.com/office/drawing/2014/main" id="{2969C05D-BF06-F5F5-8148-760491FDD245}"/>
              </a:ext>
            </a:extLst>
          </p:cNvPr>
          <p:cNvSpPr/>
          <p:nvPr/>
        </p:nvSpPr>
        <p:spPr>
          <a:xfrm>
            <a:off x="2309686" y="4520611"/>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25" name="Rectangle 24">
            <a:extLst>
              <a:ext uri="{FF2B5EF4-FFF2-40B4-BE49-F238E27FC236}">
                <a16:creationId xmlns:a16="http://schemas.microsoft.com/office/drawing/2014/main" id="{A60F5741-174D-014D-CDFE-2A20EE66E2C7}"/>
              </a:ext>
            </a:extLst>
          </p:cNvPr>
          <p:cNvSpPr/>
          <p:nvPr/>
        </p:nvSpPr>
        <p:spPr>
          <a:xfrm>
            <a:off x="2314576" y="3969095"/>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26" name="TextBox 25">
            <a:extLst>
              <a:ext uri="{FF2B5EF4-FFF2-40B4-BE49-F238E27FC236}">
                <a16:creationId xmlns:a16="http://schemas.microsoft.com/office/drawing/2014/main" id="{66E0181C-E165-E19F-3586-EBBE0D3DAD1F}"/>
              </a:ext>
            </a:extLst>
          </p:cNvPr>
          <p:cNvSpPr txBox="1"/>
          <p:nvPr/>
        </p:nvSpPr>
        <p:spPr>
          <a:xfrm>
            <a:off x="3533775" y="3983689"/>
            <a:ext cx="941283" cy="369332"/>
          </a:xfrm>
          <a:prstGeom prst="rect">
            <a:avLst/>
          </a:prstGeom>
          <a:noFill/>
        </p:spPr>
        <p:txBody>
          <a:bodyPr wrap="none" rtlCol="0">
            <a:spAutoFit/>
          </a:bodyPr>
          <a:lstStyle/>
          <a:p>
            <a:r>
              <a:rPr lang="en-US" dirty="0" err="1"/>
              <a:t>string.h</a:t>
            </a:r>
            <a:endParaRPr lang="en-US" dirty="0"/>
          </a:p>
        </p:txBody>
      </p:sp>
      <p:sp>
        <p:nvSpPr>
          <p:cNvPr id="27" name="TextBox 26">
            <a:extLst>
              <a:ext uri="{FF2B5EF4-FFF2-40B4-BE49-F238E27FC236}">
                <a16:creationId xmlns:a16="http://schemas.microsoft.com/office/drawing/2014/main" id="{84ED3E6D-D209-878A-19E3-163E39121D6F}"/>
              </a:ext>
            </a:extLst>
          </p:cNvPr>
          <p:cNvSpPr txBox="1"/>
          <p:nvPr/>
        </p:nvSpPr>
        <p:spPr>
          <a:xfrm>
            <a:off x="3593233" y="4560252"/>
            <a:ext cx="864339" cy="369332"/>
          </a:xfrm>
          <a:prstGeom prst="rect">
            <a:avLst/>
          </a:prstGeom>
          <a:noFill/>
        </p:spPr>
        <p:txBody>
          <a:bodyPr wrap="none" rtlCol="0">
            <a:spAutoFit/>
          </a:bodyPr>
          <a:lstStyle/>
          <a:p>
            <a:r>
              <a:rPr lang="en-US" dirty="0" err="1"/>
              <a:t>stdio.h</a:t>
            </a:r>
            <a:endParaRPr lang="en-US" dirty="0"/>
          </a:p>
        </p:txBody>
      </p:sp>
    </p:spTree>
    <p:extLst>
      <p:ext uri="{BB962C8B-B14F-4D97-AF65-F5344CB8AC3E}">
        <p14:creationId xmlns:p14="http://schemas.microsoft.com/office/powerpoint/2010/main" val="888110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1905000" y="579160"/>
            <a:ext cx="8724900" cy="646331"/>
          </a:xfrm>
          <a:prstGeom prst="rect">
            <a:avLst/>
          </a:prstGeom>
          <a:noFill/>
        </p:spPr>
        <p:txBody>
          <a:bodyPr wrap="square" rtlCol="0">
            <a:spAutoFit/>
          </a:bodyPr>
          <a:lstStyle/>
          <a:p>
            <a:r>
              <a:rPr lang="en-US" sz="3600" b="1" dirty="0"/>
              <a:t>What is so magical about a computer?</a:t>
            </a:r>
          </a:p>
        </p:txBody>
      </p:sp>
      <p:pic>
        <p:nvPicPr>
          <p:cNvPr id="4100" name="Picture 4" descr="TOP 07, USES OF THE COMPUTER IN OUR DAILY LIVES - Drafterscorner">
            <a:extLst>
              <a:ext uri="{FF2B5EF4-FFF2-40B4-BE49-F238E27FC236}">
                <a16:creationId xmlns:a16="http://schemas.microsoft.com/office/drawing/2014/main" id="{875913FF-BD33-BCCB-3C4C-CD809A57D2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3016505"/>
            <a:ext cx="2766131" cy="207748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omputer Science Research Is Lacking In These Key Areas">
            <a:extLst>
              <a:ext uri="{FF2B5EF4-FFF2-40B4-BE49-F238E27FC236}">
                <a16:creationId xmlns:a16="http://schemas.microsoft.com/office/drawing/2014/main" id="{7691C85A-0CA1-345D-87EC-8A668ECC80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972" y="3517731"/>
            <a:ext cx="3693305" cy="207748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oorPRO Doorstop - Things not to use as a doorstop">
            <a:extLst>
              <a:ext uri="{FF2B5EF4-FFF2-40B4-BE49-F238E27FC236}">
                <a16:creationId xmlns:a16="http://schemas.microsoft.com/office/drawing/2014/main" id="{D754AC88-39E6-1395-5413-1D4597693B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9435" y="2473450"/>
            <a:ext cx="2843068" cy="187642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100+ Smartphone Pictures | Download Free Images &amp; Stock Photos on Unsplash">
            <a:extLst>
              <a:ext uri="{FF2B5EF4-FFF2-40B4-BE49-F238E27FC236}">
                <a16:creationId xmlns:a16="http://schemas.microsoft.com/office/drawing/2014/main" id="{7CED0AE7-AEB2-F115-7CA7-BA41255256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6908" y="4402415"/>
            <a:ext cx="2817405" cy="18764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F8E7897-5189-1DE1-1261-2EE761EC527D}"/>
              </a:ext>
            </a:extLst>
          </p:cNvPr>
          <p:cNvPicPr>
            <a:picLocks noChangeAspect="1"/>
          </p:cNvPicPr>
          <p:nvPr/>
        </p:nvPicPr>
        <p:blipFill>
          <a:blip r:embed="rId7"/>
          <a:stretch>
            <a:fillRect/>
          </a:stretch>
        </p:blipFill>
        <p:spPr>
          <a:xfrm>
            <a:off x="334570" y="4860246"/>
            <a:ext cx="2557218" cy="1515388"/>
          </a:xfrm>
          <a:prstGeom prst="rect">
            <a:avLst/>
          </a:prstGeom>
        </p:spPr>
      </p:pic>
      <p:pic>
        <p:nvPicPr>
          <p:cNvPr id="4110" name="Picture 14" descr="man-computer-smiling-meme-500px - Digital Check : Digital Check">
            <a:extLst>
              <a:ext uri="{FF2B5EF4-FFF2-40B4-BE49-F238E27FC236}">
                <a16:creationId xmlns:a16="http://schemas.microsoft.com/office/drawing/2014/main" id="{66C2105C-EDF0-9CF8-CAEC-DE263162A34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54750" y="5288966"/>
            <a:ext cx="1771650" cy="118346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1A6DB8F-6648-2750-02BE-3DD813DD2100}"/>
              </a:ext>
            </a:extLst>
          </p:cNvPr>
          <p:cNvSpPr txBox="1"/>
          <p:nvPr/>
        </p:nvSpPr>
        <p:spPr>
          <a:xfrm>
            <a:off x="2842331" y="1735382"/>
            <a:ext cx="6388287" cy="400110"/>
          </a:xfrm>
          <a:prstGeom prst="rect">
            <a:avLst/>
          </a:prstGeom>
          <a:noFill/>
        </p:spPr>
        <p:txBody>
          <a:bodyPr wrap="none" rtlCol="0">
            <a:spAutoFit/>
          </a:bodyPr>
          <a:lstStyle/>
          <a:p>
            <a:r>
              <a:rPr lang="en-US" sz="2000" dirty="0"/>
              <a:t>We use computers every day for many different things</a:t>
            </a:r>
          </a:p>
        </p:txBody>
      </p:sp>
      <p:pic>
        <p:nvPicPr>
          <p:cNvPr id="2" name="Picture 10" descr="Gamer Ninja announces huge shakeup to the world of streaming video games -  Article - Bardown">
            <a:extLst>
              <a:ext uri="{FF2B5EF4-FFF2-40B4-BE49-F238E27FC236}">
                <a16:creationId xmlns:a16="http://schemas.microsoft.com/office/drawing/2014/main" id="{8FC5FAAB-673F-9CD3-4F6B-E477311FB9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10200" y="3834232"/>
            <a:ext cx="3645435" cy="2052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7251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18" name="TextBox 17">
            <a:extLst>
              <a:ext uri="{FF2B5EF4-FFF2-40B4-BE49-F238E27FC236}">
                <a16:creationId xmlns:a16="http://schemas.microsoft.com/office/drawing/2014/main" id="{C867C321-1147-A0E4-25CA-98A123036DA1}"/>
              </a:ext>
            </a:extLst>
          </p:cNvPr>
          <p:cNvSpPr txBox="1"/>
          <p:nvPr/>
        </p:nvSpPr>
        <p:spPr>
          <a:xfrm>
            <a:off x="2070018" y="3163902"/>
            <a:ext cx="1749197" cy="369332"/>
          </a:xfrm>
          <a:prstGeom prst="rect">
            <a:avLst/>
          </a:prstGeom>
          <a:noFill/>
        </p:spPr>
        <p:txBody>
          <a:bodyPr wrap="none" rtlCol="0">
            <a:spAutoFit/>
          </a:bodyPr>
          <a:lstStyle/>
          <a:p>
            <a:r>
              <a:rPr lang="en-US" b="1" dirty="0"/>
              <a:t>Two methods:</a:t>
            </a:r>
          </a:p>
        </p:txBody>
      </p:sp>
      <p:sp>
        <p:nvSpPr>
          <p:cNvPr id="20" name="Rectangle 19">
            <a:extLst>
              <a:ext uri="{FF2B5EF4-FFF2-40B4-BE49-F238E27FC236}">
                <a16:creationId xmlns:a16="http://schemas.microsoft.com/office/drawing/2014/main" id="{87F84570-5B74-D431-7534-9887CA5D64C2}"/>
              </a:ext>
            </a:extLst>
          </p:cNvPr>
          <p:cNvSpPr/>
          <p:nvPr/>
        </p:nvSpPr>
        <p:spPr>
          <a:xfrm>
            <a:off x="4076985" y="4140840"/>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21" name="Rectangle 20">
            <a:extLst>
              <a:ext uri="{FF2B5EF4-FFF2-40B4-BE49-F238E27FC236}">
                <a16:creationId xmlns:a16="http://schemas.microsoft.com/office/drawing/2014/main" id="{2969C05D-BF06-F5F5-8148-760491FDD245}"/>
              </a:ext>
            </a:extLst>
          </p:cNvPr>
          <p:cNvSpPr/>
          <p:nvPr/>
        </p:nvSpPr>
        <p:spPr>
          <a:xfrm>
            <a:off x="1807352" y="5175829"/>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25" name="Rectangle 24">
            <a:extLst>
              <a:ext uri="{FF2B5EF4-FFF2-40B4-BE49-F238E27FC236}">
                <a16:creationId xmlns:a16="http://schemas.microsoft.com/office/drawing/2014/main" id="{A60F5741-174D-014D-CDFE-2A20EE66E2C7}"/>
              </a:ext>
            </a:extLst>
          </p:cNvPr>
          <p:cNvSpPr/>
          <p:nvPr/>
        </p:nvSpPr>
        <p:spPr>
          <a:xfrm>
            <a:off x="1807352" y="3968256"/>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26" name="TextBox 25">
            <a:extLst>
              <a:ext uri="{FF2B5EF4-FFF2-40B4-BE49-F238E27FC236}">
                <a16:creationId xmlns:a16="http://schemas.microsoft.com/office/drawing/2014/main" id="{66E0181C-E165-E19F-3586-EBBE0D3DAD1F}"/>
              </a:ext>
            </a:extLst>
          </p:cNvPr>
          <p:cNvSpPr txBox="1"/>
          <p:nvPr/>
        </p:nvSpPr>
        <p:spPr>
          <a:xfrm>
            <a:off x="882974" y="3956174"/>
            <a:ext cx="941283" cy="369332"/>
          </a:xfrm>
          <a:prstGeom prst="rect">
            <a:avLst/>
          </a:prstGeom>
          <a:noFill/>
        </p:spPr>
        <p:txBody>
          <a:bodyPr wrap="none" rtlCol="0">
            <a:spAutoFit/>
          </a:bodyPr>
          <a:lstStyle/>
          <a:p>
            <a:r>
              <a:rPr lang="en-US" dirty="0" err="1"/>
              <a:t>string.h</a:t>
            </a:r>
            <a:endParaRPr lang="en-US" dirty="0"/>
          </a:p>
        </p:txBody>
      </p:sp>
      <p:sp>
        <p:nvSpPr>
          <p:cNvPr id="27" name="TextBox 26">
            <a:extLst>
              <a:ext uri="{FF2B5EF4-FFF2-40B4-BE49-F238E27FC236}">
                <a16:creationId xmlns:a16="http://schemas.microsoft.com/office/drawing/2014/main" id="{84ED3E6D-D209-878A-19E3-163E39121D6F}"/>
              </a:ext>
            </a:extLst>
          </p:cNvPr>
          <p:cNvSpPr txBox="1"/>
          <p:nvPr/>
        </p:nvSpPr>
        <p:spPr>
          <a:xfrm>
            <a:off x="941283" y="5168308"/>
            <a:ext cx="864339" cy="369332"/>
          </a:xfrm>
          <a:prstGeom prst="rect">
            <a:avLst/>
          </a:prstGeom>
          <a:noFill/>
        </p:spPr>
        <p:txBody>
          <a:bodyPr wrap="none" rtlCol="0">
            <a:spAutoFit/>
          </a:bodyPr>
          <a:lstStyle/>
          <a:p>
            <a:r>
              <a:rPr lang="en-US" dirty="0" err="1"/>
              <a:t>stdio.h</a:t>
            </a:r>
            <a:endParaRPr lang="en-US" dirty="0"/>
          </a:p>
        </p:txBody>
      </p:sp>
      <p:sp>
        <p:nvSpPr>
          <p:cNvPr id="17" name="Rectangle 16">
            <a:extLst>
              <a:ext uri="{FF2B5EF4-FFF2-40B4-BE49-F238E27FC236}">
                <a16:creationId xmlns:a16="http://schemas.microsoft.com/office/drawing/2014/main" id="{71E65899-A4F4-528A-74BF-F7528A9FB90F}"/>
              </a:ext>
            </a:extLst>
          </p:cNvPr>
          <p:cNvSpPr/>
          <p:nvPr/>
        </p:nvSpPr>
        <p:spPr>
          <a:xfrm>
            <a:off x="4048777" y="4140840"/>
            <a:ext cx="1245263" cy="13259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0D95FF0-2E08-1ADB-A835-EFEF837B819D}"/>
              </a:ext>
            </a:extLst>
          </p:cNvPr>
          <p:cNvSpPr txBox="1"/>
          <p:nvPr/>
        </p:nvSpPr>
        <p:spPr>
          <a:xfrm>
            <a:off x="4281013" y="5631984"/>
            <a:ext cx="630792" cy="369332"/>
          </a:xfrm>
          <a:prstGeom prst="rect">
            <a:avLst/>
          </a:prstGeom>
          <a:noFill/>
        </p:spPr>
        <p:txBody>
          <a:bodyPr wrap="square" rtlCol="0">
            <a:spAutoFit/>
          </a:bodyPr>
          <a:lstStyle/>
          <a:p>
            <a:r>
              <a:rPr lang="en-US" dirty="0"/>
              <a:t>.exe</a:t>
            </a:r>
          </a:p>
        </p:txBody>
      </p:sp>
      <p:cxnSp>
        <p:nvCxnSpPr>
          <p:cNvPr id="31" name="Straight Connector 30">
            <a:extLst>
              <a:ext uri="{FF2B5EF4-FFF2-40B4-BE49-F238E27FC236}">
                <a16:creationId xmlns:a16="http://schemas.microsoft.com/office/drawing/2014/main" id="{F558FDAF-40A6-EAAA-F462-6FD3B569A336}"/>
              </a:ext>
            </a:extLst>
          </p:cNvPr>
          <p:cNvCxnSpPr>
            <a:cxnSpLocks/>
          </p:cNvCxnSpPr>
          <p:nvPr/>
        </p:nvCxnSpPr>
        <p:spPr>
          <a:xfrm>
            <a:off x="3179126" y="4146409"/>
            <a:ext cx="745283" cy="513120"/>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CB5074A-B381-B6A6-3571-C12E35D1B6F9}"/>
              </a:ext>
            </a:extLst>
          </p:cNvPr>
          <p:cNvCxnSpPr>
            <a:cxnSpLocks/>
          </p:cNvCxnSpPr>
          <p:nvPr/>
        </p:nvCxnSpPr>
        <p:spPr>
          <a:xfrm flipV="1">
            <a:off x="3092931" y="5047112"/>
            <a:ext cx="831478" cy="287814"/>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6845BC-1195-97E7-2791-8019FA00AAFD}"/>
              </a:ext>
            </a:extLst>
          </p:cNvPr>
          <p:cNvSpPr txBox="1"/>
          <p:nvPr/>
        </p:nvSpPr>
        <p:spPr>
          <a:xfrm>
            <a:off x="161506" y="6029679"/>
            <a:ext cx="8097088" cy="369332"/>
          </a:xfrm>
          <a:prstGeom prst="rect">
            <a:avLst/>
          </a:prstGeom>
          <a:noFill/>
        </p:spPr>
        <p:txBody>
          <a:bodyPr wrap="none" rtlCol="0">
            <a:spAutoFit/>
          </a:bodyPr>
          <a:lstStyle/>
          <a:p>
            <a:r>
              <a:rPr lang="en-US" b="1" dirty="0"/>
              <a:t>Dynamic Linking </a:t>
            </a:r>
            <a:r>
              <a:rPr lang="en-US" dirty="0"/>
              <a:t>-  required code and data is linked to executable at runtime</a:t>
            </a:r>
          </a:p>
        </p:txBody>
      </p:sp>
    </p:spTree>
    <p:extLst>
      <p:ext uri="{BB962C8B-B14F-4D97-AF65-F5344CB8AC3E}">
        <p14:creationId xmlns:p14="http://schemas.microsoft.com/office/powerpoint/2010/main" val="30041226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xmlns="">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30" name="Rectangle 29">
            <a:extLst>
              <a:ext uri="{FF2B5EF4-FFF2-40B4-BE49-F238E27FC236}">
                <a16:creationId xmlns:a16="http://schemas.microsoft.com/office/drawing/2014/main" id="{B5431135-1D32-3B0F-AB09-8EAEAE16E772}"/>
              </a:ext>
            </a:extLst>
          </p:cNvPr>
          <p:cNvSpPr/>
          <p:nvPr/>
        </p:nvSpPr>
        <p:spPr>
          <a:xfrm>
            <a:off x="4099114" y="3725840"/>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32" name="Rectangle 31">
            <a:extLst>
              <a:ext uri="{FF2B5EF4-FFF2-40B4-BE49-F238E27FC236}">
                <a16:creationId xmlns:a16="http://schemas.microsoft.com/office/drawing/2014/main" id="{5395BD57-083F-3593-1A4E-070A09D8F140}"/>
              </a:ext>
            </a:extLst>
          </p:cNvPr>
          <p:cNvSpPr/>
          <p:nvPr/>
        </p:nvSpPr>
        <p:spPr>
          <a:xfrm>
            <a:off x="4108639" y="5427506"/>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35" name="Rectangle 34">
            <a:extLst>
              <a:ext uri="{FF2B5EF4-FFF2-40B4-BE49-F238E27FC236}">
                <a16:creationId xmlns:a16="http://schemas.microsoft.com/office/drawing/2014/main" id="{2D6DC326-CD4B-AF82-3125-E943DC3F2081}"/>
              </a:ext>
            </a:extLst>
          </p:cNvPr>
          <p:cNvSpPr/>
          <p:nvPr/>
        </p:nvSpPr>
        <p:spPr>
          <a:xfrm>
            <a:off x="4108639" y="5028610"/>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37" name="Rectangle 36">
            <a:extLst>
              <a:ext uri="{FF2B5EF4-FFF2-40B4-BE49-F238E27FC236}">
                <a16:creationId xmlns:a16="http://schemas.microsoft.com/office/drawing/2014/main" id="{074F3F54-29C0-670F-A3CF-7B4479BEAEAB}"/>
              </a:ext>
            </a:extLst>
          </p:cNvPr>
          <p:cNvSpPr/>
          <p:nvPr/>
        </p:nvSpPr>
        <p:spPr>
          <a:xfrm>
            <a:off x="4102532" y="3684375"/>
            <a:ext cx="1225306" cy="21365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81C6333-B683-519C-A8EE-566EDE09090D}"/>
              </a:ext>
            </a:extLst>
          </p:cNvPr>
          <p:cNvSpPr txBox="1"/>
          <p:nvPr/>
        </p:nvSpPr>
        <p:spPr>
          <a:xfrm>
            <a:off x="4398372" y="5724829"/>
            <a:ext cx="620683" cy="369332"/>
          </a:xfrm>
          <a:prstGeom prst="rect">
            <a:avLst/>
          </a:prstGeom>
          <a:noFill/>
        </p:spPr>
        <p:txBody>
          <a:bodyPr wrap="none" rtlCol="0">
            <a:spAutoFit/>
          </a:bodyPr>
          <a:lstStyle/>
          <a:p>
            <a:r>
              <a:rPr lang="en-US" dirty="0"/>
              <a:t>.exe</a:t>
            </a:r>
          </a:p>
        </p:txBody>
      </p:sp>
      <p:cxnSp>
        <p:nvCxnSpPr>
          <p:cNvPr id="40" name="Straight Arrow Connector 39">
            <a:extLst>
              <a:ext uri="{FF2B5EF4-FFF2-40B4-BE49-F238E27FC236}">
                <a16:creationId xmlns:a16="http://schemas.microsoft.com/office/drawing/2014/main" id="{0A2FFC19-9BCD-8E6E-7DB2-942DE1032329}"/>
              </a:ext>
            </a:extLst>
          </p:cNvPr>
          <p:cNvCxnSpPr/>
          <p:nvPr/>
        </p:nvCxnSpPr>
        <p:spPr>
          <a:xfrm flipH="1">
            <a:off x="2209800" y="4648200"/>
            <a:ext cx="13716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C4AA00B-5032-1A3A-0095-DDD95098DDA2}"/>
              </a:ext>
            </a:extLst>
          </p:cNvPr>
          <p:cNvSpPr txBox="1"/>
          <p:nvPr/>
        </p:nvSpPr>
        <p:spPr>
          <a:xfrm>
            <a:off x="288878" y="4419208"/>
            <a:ext cx="1838965" cy="369332"/>
          </a:xfrm>
          <a:prstGeom prst="rect">
            <a:avLst/>
          </a:prstGeom>
          <a:noFill/>
        </p:spPr>
        <p:txBody>
          <a:bodyPr wrap="none" rtlCol="0">
            <a:spAutoFit/>
          </a:bodyPr>
          <a:lstStyle/>
          <a:p>
            <a:r>
              <a:rPr lang="en-US" dirty="0"/>
              <a:t>To be continued</a:t>
            </a:r>
          </a:p>
        </p:txBody>
      </p:sp>
    </p:spTree>
    <p:extLst>
      <p:ext uri="{BB962C8B-B14F-4D97-AF65-F5344CB8AC3E}">
        <p14:creationId xmlns:p14="http://schemas.microsoft.com/office/powerpoint/2010/main" val="2912830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207301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95469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Tree>
    <p:extLst>
      <p:ext uri="{BB962C8B-B14F-4D97-AF65-F5344CB8AC3E}">
        <p14:creationId xmlns:p14="http://schemas.microsoft.com/office/powerpoint/2010/main" val="20047446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207301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95469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
        <p:nvSpPr>
          <p:cNvPr id="12" name="TextBox 11">
            <a:extLst>
              <a:ext uri="{FF2B5EF4-FFF2-40B4-BE49-F238E27FC236}">
                <a16:creationId xmlns:a16="http://schemas.microsoft.com/office/drawing/2014/main" id="{03D4C9BE-5A42-E210-5AA5-8BCDB6CF7EE9}"/>
              </a:ext>
            </a:extLst>
          </p:cNvPr>
          <p:cNvSpPr txBox="1"/>
          <p:nvPr/>
        </p:nvSpPr>
        <p:spPr>
          <a:xfrm>
            <a:off x="5486400" y="4811870"/>
            <a:ext cx="3967753" cy="369332"/>
          </a:xfrm>
          <a:prstGeom prst="rect">
            <a:avLst/>
          </a:prstGeom>
          <a:noFill/>
        </p:spPr>
        <p:txBody>
          <a:bodyPr wrap="none" rtlCol="0">
            <a:spAutoFit/>
          </a:bodyPr>
          <a:lstStyle/>
          <a:p>
            <a:r>
              <a:rPr lang="en-US" dirty="0"/>
              <a:t>Software is nothing without hardware</a:t>
            </a:r>
          </a:p>
        </p:txBody>
      </p:sp>
    </p:spTree>
    <p:extLst>
      <p:ext uri="{BB962C8B-B14F-4D97-AF65-F5344CB8AC3E}">
        <p14:creationId xmlns:p14="http://schemas.microsoft.com/office/powerpoint/2010/main" val="21192103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207301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95469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
        <p:nvSpPr>
          <p:cNvPr id="12" name="TextBox 11">
            <a:extLst>
              <a:ext uri="{FF2B5EF4-FFF2-40B4-BE49-F238E27FC236}">
                <a16:creationId xmlns:a16="http://schemas.microsoft.com/office/drawing/2014/main" id="{03D4C9BE-5A42-E210-5AA5-8BCDB6CF7EE9}"/>
              </a:ext>
            </a:extLst>
          </p:cNvPr>
          <p:cNvSpPr txBox="1"/>
          <p:nvPr/>
        </p:nvSpPr>
        <p:spPr>
          <a:xfrm>
            <a:off x="5226328" y="4756450"/>
            <a:ext cx="4698722" cy="369332"/>
          </a:xfrm>
          <a:prstGeom prst="rect">
            <a:avLst/>
          </a:prstGeom>
          <a:noFill/>
        </p:spPr>
        <p:txBody>
          <a:bodyPr wrap="none" rtlCol="0">
            <a:spAutoFit/>
          </a:bodyPr>
          <a:lstStyle/>
          <a:p>
            <a:r>
              <a:rPr lang="en-US" dirty="0"/>
              <a:t>Hardware is </a:t>
            </a:r>
            <a:r>
              <a:rPr lang="en-US" i="1" dirty="0"/>
              <a:t>mostly</a:t>
            </a:r>
            <a:r>
              <a:rPr lang="en-US" dirty="0"/>
              <a:t> nothing without software</a:t>
            </a:r>
          </a:p>
        </p:txBody>
      </p:sp>
    </p:spTree>
    <p:extLst>
      <p:ext uri="{BB962C8B-B14F-4D97-AF65-F5344CB8AC3E}">
        <p14:creationId xmlns:p14="http://schemas.microsoft.com/office/powerpoint/2010/main" val="2146480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754326"/>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a:p>
            <a:pPr marL="857250" indent="-857250">
              <a:buAutoNum type="romanUcPeriod"/>
            </a:pPr>
            <a:r>
              <a:rPr lang="en-US" sz="3600" b="1" dirty="0"/>
              <a:t>???</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207301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95469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Tree>
    <p:extLst>
      <p:ext uri="{BB962C8B-B14F-4D97-AF65-F5344CB8AC3E}">
        <p14:creationId xmlns:p14="http://schemas.microsoft.com/office/powerpoint/2010/main" val="25766808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60077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5000087" cy="1754326"/>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a:p>
            <a:pPr marL="857250" indent="-857250">
              <a:buAutoNum type="romanUcPeriod"/>
            </a:pPr>
            <a:r>
              <a:rPr lang="en-US" sz="3600" b="1" dirty="0"/>
              <a:t>Operating System</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171178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59346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
        <p:nvSpPr>
          <p:cNvPr id="12" name="Rectangle 11">
            <a:extLst>
              <a:ext uri="{FF2B5EF4-FFF2-40B4-BE49-F238E27FC236}">
                <a16:creationId xmlns:a16="http://schemas.microsoft.com/office/drawing/2014/main" id="{353275CF-41ED-8F41-7324-50206AE8CCFF}"/>
              </a:ext>
            </a:extLst>
          </p:cNvPr>
          <p:cNvSpPr/>
          <p:nvPr/>
        </p:nvSpPr>
        <p:spPr>
          <a:xfrm>
            <a:off x="914400" y="3036723"/>
            <a:ext cx="3581400" cy="38608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Operating System</a:t>
            </a:r>
          </a:p>
        </p:txBody>
      </p:sp>
    </p:spTree>
    <p:extLst>
      <p:ext uri="{BB962C8B-B14F-4D97-AF65-F5344CB8AC3E}">
        <p14:creationId xmlns:p14="http://schemas.microsoft.com/office/powerpoint/2010/main" val="16182557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200" y="1239884"/>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18" name="Arrow: Right 17">
            <a:extLst>
              <a:ext uri="{FF2B5EF4-FFF2-40B4-BE49-F238E27FC236}">
                <a16:creationId xmlns:a16="http://schemas.microsoft.com/office/drawing/2014/main" id="{17F64041-C823-027D-06FE-81C5A5FB7A73}"/>
              </a:ext>
            </a:extLst>
          </p:cNvPr>
          <p:cNvSpPr/>
          <p:nvPr/>
        </p:nvSpPr>
        <p:spPr>
          <a:xfrm rot="10306364">
            <a:off x="8523158" y="3931494"/>
            <a:ext cx="647700" cy="203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7753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98</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200" y="1239884"/>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8" name="TextBox 7">
            <a:extLst>
              <a:ext uri="{FF2B5EF4-FFF2-40B4-BE49-F238E27FC236}">
                <a16:creationId xmlns:a16="http://schemas.microsoft.com/office/drawing/2014/main" id="{351DB6A1-4F8C-B4A9-10BB-BF5ECF7F3DDC}"/>
              </a:ext>
            </a:extLst>
          </p:cNvPr>
          <p:cNvSpPr txBox="1"/>
          <p:nvPr/>
        </p:nvSpPr>
        <p:spPr>
          <a:xfrm>
            <a:off x="600080" y="2133600"/>
            <a:ext cx="2428870" cy="923330"/>
          </a:xfrm>
          <a:prstGeom prst="rect">
            <a:avLst/>
          </a:prstGeom>
          <a:noFill/>
        </p:spPr>
        <p:txBody>
          <a:bodyPr wrap="none" rtlCol="0">
            <a:spAutoFit/>
          </a:bodyPr>
          <a:lstStyle/>
          <a:p>
            <a:r>
              <a:rPr lang="en-US" i="1" dirty="0"/>
              <a:t>What do we trust?</a:t>
            </a:r>
          </a:p>
          <a:p>
            <a:endParaRPr lang="en-US" i="1" dirty="0"/>
          </a:p>
          <a:p>
            <a:r>
              <a:rPr lang="en-US" i="1" dirty="0"/>
              <a:t>What do we not trust?</a:t>
            </a:r>
          </a:p>
        </p:txBody>
      </p:sp>
      <p:pic>
        <p:nvPicPr>
          <p:cNvPr id="9" name="Graphic 8" descr="Paper outline">
            <a:extLst>
              <a:ext uri="{FF2B5EF4-FFF2-40B4-BE49-F238E27FC236}">
                <a16:creationId xmlns:a16="http://schemas.microsoft.com/office/drawing/2014/main" id="{B94305F4-4F5E-B520-B6A7-08FDC872BA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1600" y="4724584"/>
            <a:ext cx="350102" cy="350102"/>
          </a:xfrm>
          <a:prstGeom prst="rect">
            <a:avLst/>
          </a:prstGeom>
        </p:spPr>
      </p:pic>
      <p:pic>
        <p:nvPicPr>
          <p:cNvPr id="10" name="Graphic 9" descr="Paper outline">
            <a:extLst>
              <a:ext uri="{FF2B5EF4-FFF2-40B4-BE49-F238E27FC236}">
                <a16:creationId xmlns:a16="http://schemas.microsoft.com/office/drawing/2014/main" id="{0693E8CA-018A-2C45-20A6-8739B69911E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6400" y="4740764"/>
            <a:ext cx="350102" cy="350102"/>
          </a:xfrm>
          <a:prstGeom prst="rect">
            <a:avLst/>
          </a:prstGeom>
        </p:spPr>
      </p:pic>
      <p:pic>
        <p:nvPicPr>
          <p:cNvPr id="11" name="Graphic 10" descr="Paper outline">
            <a:extLst>
              <a:ext uri="{FF2B5EF4-FFF2-40B4-BE49-F238E27FC236}">
                <a16:creationId xmlns:a16="http://schemas.microsoft.com/office/drawing/2014/main" id="{467C0D03-2E8D-187D-B5DF-1B40C5B486B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0720" y="4740764"/>
            <a:ext cx="350102" cy="350102"/>
          </a:xfrm>
          <a:prstGeom prst="rect">
            <a:avLst/>
          </a:prstGeom>
        </p:spPr>
      </p:pic>
      <p:pic>
        <p:nvPicPr>
          <p:cNvPr id="12" name="Graphic 11" descr="Paper outline">
            <a:extLst>
              <a:ext uri="{FF2B5EF4-FFF2-40B4-BE49-F238E27FC236}">
                <a16:creationId xmlns:a16="http://schemas.microsoft.com/office/drawing/2014/main" id="{3F32399B-51F9-4540-856C-4744EFAF08B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15040" y="4748135"/>
            <a:ext cx="350102" cy="350102"/>
          </a:xfrm>
          <a:prstGeom prst="rect">
            <a:avLst/>
          </a:prstGeom>
        </p:spPr>
      </p:pic>
      <p:pic>
        <p:nvPicPr>
          <p:cNvPr id="13" name="Graphic 12" descr="Paper outline">
            <a:extLst>
              <a:ext uri="{FF2B5EF4-FFF2-40B4-BE49-F238E27FC236}">
                <a16:creationId xmlns:a16="http://schemas.microsoft.com/office/drawing/2014/main" id="{B59ECF03-B04F-5A1C-D64B-4239BBF540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19815" y="4748135"/>
            <a:ext cx="350102" cy="350102"/>
          </a:xfrm>
          <a:prstGeom prst="rect">
            <a:avLst/>
          </a:prstGeom>
        </p:spPr>
      </p:pic>
    </p:spTree>
    <p:extLst>
      <p:ext uri="{BB962C8B-B14F-4D97-AF65-F5344CB8AC3E}">
        <p14:creationId xmlns:p14="http://schemas.microsoft.com/office/powerpoint/2010/main" val="7008440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99</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200" y="1239884"/>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2" name="TextBox 1">
            <a:extLst>
              <a:ext uri="{FF2B5EF4-FFF2-40B4-BE49-F238E27FC236}">
                <a16:creationId xmlns:a16="http://schemas.microsoft.com/office/drawing/2014/main" id="{730FAA36-F54D-BE7E-EC4E-AB27F6284F83}"/>
              </a:ext>
            </a:extLst>
          </p:cNvPr>
          <p:cNvSpPr txBox="1"/>
          <p:nvPr/>
        </p:nvSpPr>
        <p:spPr>
          <a:xfrm>
            <a:off x="349410" y="3810000"/>
            <a:ext cx="1739579" cy="461665"/>
          </a:xfrm>
          <a:prstGeom prst="rect">
            <a:avLst/>
          </a:prstGeom>
          <a:noFill/>
        </p:spPr>
        <p:txBody>
          <a:bodyPr wrap="none" rtlCol="0">
            <a:spAutoFit/>
          </a:bodyPr>
          <a:lstStyle/>
          <a:p>
            <a:r>
              <a:rPr lang="en-US" sz="2400" b="1" dirty="0"/>
              <a:t>Privileged </a:t>
            </a:r>
          </a:p>
        </p:txBody>
      </p:sp>
      <p:sp>
        <p:nvSpPr>
          <p:cNvPr id="6" name="TextBox 5">
            <a:extLst>
              <a:ext uri="{FF2B5EF4-FFF2-40B4-BE49-F238E27FC236}">
                <a16:creationId xmlns:a16="http://schemas.microsoft.com/office/drawing/2014/main" id="{62280815-584F-0DED-B9D8-310C3AC3BD3C}"/>
              </a:ext>
            </a:extLst>
          </p:cNvPr>
          <p:cNvSpPr txBox="1"/>
          <p:nvPr/>
        </p:nvSpPr>
        <p:spPr>
          <a:xfrm>
            <a:off x="342899" y="2125294"/>
            <a:ext cx="2319866" cy="461665"/>
          </a:xfrm>
          <a:prstGeom prst="rect">
            <a:avLst/>
          </a:prstGeom>
          <a:noFill/>
        </p:spPr>
        <p:txBody>
          <a:bodyPr wrap="none" rtlCol="0">
            <a:spAutoFit/>
          </a:bodyPr>
          <a:lstStyle/>
          <a:p>
            <a:r>
              <a:rPr lang="en-US" sz="2400" b="1" dirty="0"/>
              <a:t>Not privileged </a:t>
            </a:r>
          </a:p>
        </p:txBody>
      </p:sp>
      <p:sp>
        <p:nvSpPr>
          <p:cNvPr id="14" name="TextBox 13">
            <a:extLst>
              <a:ext uri="{FF2B5EF4-FFF2-40B4-BE49-F238E27FC236}">
                <a16:creationId xmlns:a16="http://schemas.microsoft.com/office/drawing/2014/main" id="{E4D6341B-C11A-DF4C-550E-FC0DADB5A4EA}"/>
              </a:ext>
            </a:extLst>
          </p:cNvPr>
          <p:cNvSpPr txBox="1"/>
          <p:nvPr/>
        </p:nvSpPr>
        <p:spPr>
          <a:xfrm>
            <a:off x="342899" y="4910381"/>
            <a:ext cx="1588897" cy="461665"/>
          </a:xfrm>
          <a:prstGeom prst="rect">
            <a:avLst/>
          </a:prstGeom>
          <a:noFill/>
        </p:spPr>
        <p:txBody>
          <a:bodyPr wrap="none" rtlCol="0">
            <a:spAutoFit/>
          </a:bodyPr>
          <a:lstStyle/>
          <a:p>
            <a:r>
              <a:rPr lang="en-US" sz="2400" b="1" dirty="0"/>
              <a:t>Hardware</a:t>
            </a:r>
          </a:p>
        </p:txBody>
      </p:sp>
    </p:spTree>
    <p:extLst>
      <p:ext uri="{BB962C8B-B14F-4D97-AF65-F5344CB8AC3E}">
        <p14:creationId xmlns:p14="http://schemas.microsoft.com/office/powerpoint/2010/main" val="15981923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5618</TotalTime>
  <Words>4394</Words>
  <Application>Microsoft Office PowerPoint</Application>
  <PresentationFormat>Widescreen</PresentationFormat>
  <Paragraphs>1114</Paragraphs>
  <Slides>103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Arial</vt:lpstr>
      <vt:lpstr>Calibri</vt:lpstr>
      <vt:lpstr>Courier New</vt:lpstr>
      <vt:lpstr>MV Boli</vt:lpstr>
      <vt:lpstr>Roboto</vt:lpstr>
      <vt:lpstr>Wingdings</vt:lpstr>
      <vt:lpstr>Office Theme</vt:lpstr>
      <vt:lpstr>CSCI 476: Computer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476</dc:title>
  <dc:creator>Reese Pearsall</dc:creator>
  <cp:lastModifiedBy>Pearsall, Reese</cp:lastModifiedBy>
  <cp:revision>45</cp:revision>
  <dcterms:created xsi:type="dcterms:W3CDTF">2022-08-21T16:55:59Z</dcterms:created>
  <dcterms:modified xsi:type="dcterms:W3CDTF">2024-08-29T20:12:26Z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2021-05-09T00:00:00Z</vt:filetime>
  </property>
  <property fmtid="{D5CDD505-2E9C-101B-9397-08002B2CF9AE}" pid="3" name="Creator">
    <vt:lpwstr>Microsoft® PowerPoint® for Microsoft 365</vt:lpwstr>
  </property>
  <property fmtid="{D5CDD505-2E9C-101B-9397-08002B2CF9AE}" pid="4" name="LastSaved">
    <vt:filetime>2022-08-21T00:00:00Z</vt:filetime>
  </property>
  <property fmtid="{D5CDD505-2E9C-101B-9397-08002B2CF9AE}" pid="5" name="Producer">
    <vt:lpwstr>Microsoft® PowerPoint® for Microsoft 365</vt:lpwstr>
  </property>
</Properties>
</file>